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80" r:id="rId3"/>
    <p:sldId id="263" r:id="rId4"/>
    <p:sldId id="259" r:id="rId5"/>
    <p:sldId id="262" r:id="rId6"/>
    <p:sldId id="261" r:id="rId7"/>
    <p:sldId id="264" r:id="rId8"/>
    <p:sldId id="260" r:id="rId9"/>
    <p:sldId id="268" r:id="rId10"/>
    <p:sldId id="276" r:id="rId11"/>
    <p:sldId id="277" r:id="rId12"/>
    <p:sldId id="270" r:id="rId13"/>
    <p:sldId id="265" r:id="rId14"/>
    <p:sldId id="267" r:id="rId15"/>
    <p:sldId id="279" r:id="rId16"/>
    <p:sldId id="278" r:id="rId17"/>
    <p:sldId id="281" r:id="rId18"/>
    <p:sldId id="284" r:id="rId19"/>
    <p:sldId id="288" r:id="rId20"/>
    <p:sldId id="286" r:id="rId21"/>
    <p:sldId id="285" r:id="rId22"/>
    <p:sldId id="289" r:id="rId23"/>
    <p:sldId id="290" r:id="rId24"/>
    <p:sldId id="291" r:id="rId25"/>
    <p:sldId id="271" r:id="rId26"/>
    <p:sldId id="275" r:id="rId27"/>
    <p:sldId id="29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BHAGAT" initials="M2" lastIdx="2" clrIdx="0">
    <p:extLst>
      <p:ext uri="{19B8F6BF-5375-455C-9EA6-DF929625EA0E}">
        <p15:presenceInfo xmlns:p15="http://schemas.microsoft.com/office/powerpoint/2012/main" userId="S::m.bhagat@iitg.ac.in::62f3fbc3-e156-410e-846f-3abede2b0d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493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642069B-746A-4C27-95F5-5A2F9AA288FA}" type="datetimeFigureOut">
              <a:rPr lang="en-US" smtClean="0"/>
              <a:t>27-Aug-24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202899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196142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63986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2494696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58133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94973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1546409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211879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194015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42069B-746A-4C27-95F5-5A2F9AA288FA}" type="datetimeFigureOut">
              <a:rPr lang="en-US" smtClean="0"/>
              <a:t>27-Aug-24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64488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42069B-746A-4C27-95F5-5A2F9AA288FA}" type="datetimeFigureOut">
              <a:rPr lang="en-US" smtClean="0"/>
              <a:t>27-Aug-24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1510728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42069B-746A-4C27-95F5-5A2F9AA288FA}" type="datetimeFigureOut">
              <a:rPr lang="en-US" smtClean="0"/>
              <a:t>27-Aug-24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414112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42069B-746A-4C27-95F5-5A2F9AA288FA}" type="datetimeFigureOut">
              <a:rPr lang="en-US" smtClean="0"/>
              <a:t>27-Aug-24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334590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2069B-746A-4C27-95F5-5A2F9AA288FA}" type="datetimeFigureOut">
              <a:rPr lang="en-US" smtClean="0"/>
              <a:t>27-Aug-24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445981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42069B-746A-4C27-95F5-5A2F9AA288FA}" type="datetimeFigureOut">
              <a:rPr lang="en-US" smtClean="0"/>
              <a:t>27-Aug-24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66708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42069B-746A-4C27-95F5-5A2F9AA288FA}" type="datetimeFigureOut">
              <a:rPr lang="en-US" smtClean="0"/>
              <a:t>27-Aug-24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A1A15-028D-4268-A26C-9D3A1FBEF276}" type="slidenum">
              <a:rPr lang="en-US" smtClean="0"/>
              <a:t>‹#›</a:t>
            </a:fld>
            <a:endParaRPr lang="en-US"/>
          </a:p>
        </p:txBody>
      </p:sp>
    </p:spTree>
    <p:extLst>
      <p:ext uri="{BB962C8B-B14F-4D97-AF65-F5344CB8AC3E}">
        <p14:creationId xmlns:p14="http://schemas.microsoft.com/office/powerpoint/2010/main" val="424897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164000"/>
                <a:alpha val="69000"/>
              </a:schemeClr>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642069B-746A-4C27-95F5-5A2F9AA288FA}" type="datetimeFigureOut">
              <a:rPr lang="en-US" smtClean="0"/>
              <a:t>27-Aug-24</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19A1A15-028D-4268-A26C-9D3A1FBEF276}" type="slidenum">
              <a:rPr lang="en-US" smtClean="0"/>
              <a:t>‹#›</a:t>
            </a:fld>
            <a:endParaRPr lang="en-US"/>
          </a:p>
        </p:txBody>
      </p:sp>
    </p:spTree>
    <p:extLst>
      <p:ext uri="{BB962C8B-B14F-4D97-AF65-F5344CB8AC3E}">
        <p14:creationId xmlns:p14="http://schemas.microsoft.com/office/powerpoint/2010/main" val="116841692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680/jdare.21.00021" TargetMode="External"/><Relationship Id="rId2" Type="http://schemas.openxmlformats.org/officeDocument/2006/relationships/hyperlink" Target="http://www.mdpi.com/journal/senso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AEECB4-C156-2D7B-5B7F-395EA72240B8}"/>
              </a:ext>
            </a:extLst>
          </p:cNvPr>
          <p:cNvSpPr>
            <a:spLocks noGrp="1"/>
          </p:cNvSpPr>
          <p:nvPr>
            <p:ph type="subTitle" idx="4294967295"/>
          </p:nvPr>
        </p:nvSpPr>
        <p:spPr>
          <a:xfrm>
            <a:off x="0" y="0"/>
            <a:ext cx="12192000" cy="6858000"/>
          </a:xfrm>
        </p:spPr>
        <p:txBody>
          <a:bodyPr>
            <a:normAutofit/>
          </a:bodyPr>
          <a:lstStyle/>
          <a:p>
            <a:pPr marL="0" indent="0" algn="ctr">
              <a:buNone/>
            </a:pPr>
            <a:r>
              <a:rPr lang="en-IN" sz="3600" dirty="0">
                <a:solidFill>
                  <a:schemeClr val="tx2">
                    <a:lumMod val="50000"/>
                  </a:schemeClr>
                </a:solidFill>
              </a:rPr>
              <a:t> </a:t>
            </a:r>
            <a:r>
              <a:rPr lang="en-IN" sz="4000" dirty="0">
                <a:solidFill>
                  <a:schemeClr val="bg1"/>
                </a:solidFill>
                <a:latin typeface="Times New Roman" panose="02020603050405020304" pitchFamily="18" charset="0"/>
                <a:cs typeface="Times New Roman" panose="02020603050405020304" pitchFamily="18" charset="0"/>
              </a:rPr>
              <a:t>Indian Institute of  Technology Guwahati </a:t>
            </a:r>
            <a:br>
              <a:rPr lang="en-IN" sz="4400" dirty="0">
                <a:latin typeface="Times New Roman" panose="02020603050405020304" pitchFamily="18" charset="0"/>
                <a:cs typeface="Times New Roman" panose="02020603050405020304" pitchFamily="18" charset="0"/>
              </a:rPr>
            </a:br>
            <a:r>
              <a:rPr lang="en-IN" sz="4400" dirty="0">
                <a:latin typeface="Times New Roman" panose="02020603050405020304" pitchFamily="18" charset="0"/>
                <a:cs typeface="Times New Roman" panose="02020603050405020304" pitchFamily="18" charset="0"/>
              </a:rPr>
              <a:t> </a:t>
            </a:r>
            <a:r>
              <a:rPr lang="en-IN" sz="27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Department of Civil Engineering</a:t>
            </a:r>
            <a:br>
              <a:rPr lang="en-IN" sz="27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3600" b="1"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Dam safety by satellite remote sensing </a:t>
            </a:r>
            <a:endParaRPr lang="en-US"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endParaRPr lang="en-US" sz="1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endParaRPr lang="en-US" sz="1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br>
              <a:rPr lang="en-IN" sz="4400" b="1" dirty="0">
                <a:solidFill>
                  <a:schemeClr val="bg1"/>
                </a:solidFill>
                <a:latin typeface="Times New Roman" panose="02020603050405020304" pitchFamily="18" charset="0"/>
                <a:cs typeface="Times New Roman" panose="02020603050405020304" pitchFamily="18" charset="0"/>
              </a:rPr>
            </a:br>
            <a:br>
              <a:rPr lang="en-IN" sz="44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r>
              <a:rPr lang="en-IN" sz="2000" b="1" dirty="0">
                <a:solidFill>
                  <a:schemeClr val="bg1"/>
                </a:solidFill>
                <a:latin typeface="Times New Roman" panose="02020603050405020304" pitchFamily="18" charset="0"/>
                <a:cs typeface="Times New Roman" panose="02020603050405020304" pitchFamily="18" charset="0"/>
              </a:rPr>
              <a:t>SUBMITED BY-  MANISH BHAGAT                                                                        ROLL NO - 234104617</a:t>
            </a: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    </a:t>
            </a:r>
            <a:r>
              <a:rPr lang="en-IN" sz="1800" b="1" dirty="0">
                <a:solidFill>
                  <a:schemeClr val="bg1"/>
                </a:solidFill>
                <a:latin typeface="Times New Roman" panose="02020603050405020304" pitchFamily="18" charset="0"/>
                <a:cs typeface="Times New Roman" panose="02020603050405020304" pitchFamily="18" charset="0"/>
              </a:rPr>
              <a:t> </a:t>
            </a:r>
            <a:r>
              <a:rPr lang="en-IN" sz="2200" b="1" dirty="0">
                <a:solidFill>
                  <a:schemeClr val="bg1"/>
                </a:solidFill>
                <a:latin typeface="Times New Roman" panose="02020603050405020304" pitchFamily="18" charset="0"/>
                <a:cs typeface="Times New Roman" panose="02020603050405020304" pitchFamily="18" charset="0"/>
              </a:rPr>
              <a:t>SUBMITED TO</a:t>
            </a:r>
            <a:r>
              <a:rPr lang="en-IN" sz="2400" b="1" dirty="0">
                <a:solidFill>
                  <a:schemeClr val="bg1"/>
                </a:solidFill>
                <a:latin typeface="Times New Roman" panose="02020603050405020304" pitchFamily="18" charset="0"/>
                <a:cs typeface="Times New Roman" panose="02020603050405020304" pitchFamily="18" charset="0"/>
              </a:rPr>
              <a:t> –</a:t>
            </a:r>
            <a:r>
              <a:rPr lang="en-IN" sz="2200" b="1" dirty="0">
                <a:solidFill>
                  <a:schemeClr val="bg1"/>
                </a:solidFill>
                <a:latin typeface="Times New Roman" panose="02020603050405020304" pitchFamily="18" charset="0"/>
                <a:cs typeface="Times New Roman" panose="02020603050405020304" pitchFamily="18" charset="0"/>
              </a:rPr>
              <a:t> Dr. Subashisa Dutta</a:t>
            </a:r>
            <a:br>
              <a:rPr lang="en-US" sz="2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Professor Water</a:t>
            </a:r>
            <a:r>
              <a:rPr lang="en-US" sz="1800" b="1" spc="-55"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Resources</a:t>
            </a:r>
            <a:r>
              <a:rPr lang="en-US" sz="1800" b="1" spc="-4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Engineering</a:t>
            </a:r>
            <a:r>
              <a:rPr lang="en-US" sz="1800" b="1" spc="-35"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US" sz="1800" b="1" spc="-35"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Management</a:t>
            </a:r>
            <a:r>
              <a:rPr lang="en-US" sz="1800" b="1" spc="-285"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1314D17-0C96-84AF-0156-835128F4431F}"/>
              </a:ext>
            </a:extLst>
          </p:cNvPr>
          <p:cNvPicPr>
            <a:picLocks noChangeAspect="1"/>
          </p:cNvPicPr>
          <p:nvPr/>
        </p:nvPicPr>
        <p:blipFill>
          <a:blip r:embed="rId2"/>
          <a:stretch>
            <a:fillRect/>
          </a:stretch>
        </p:blipFill>
        <p:spPr>
          <a:xfrm>
            <a:off x="5347183" y="2607768"/>
            <a:ext cx="1497634" cy="1497634"/>
          </a:xfrm>
          <a:prstGeom prst="rect">
            <a:avLst/>
          </a:prstGeom>
        </p:spPr>
      </p:pic>
    </p:spTree>
    <p:extLst>
      <p:ext uri="{BB962C8B-B14F-4D97-AF65-F5344CB8AC3E}">
        <p14:creationId xmlns:p14="http://schemas.microsoft.com/office/powerpoint/2010/main" val="124752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3DB3293-7BB1-2BA8-04EA-C69279105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235" y="756139"/>
            <a:ext cx="8238765" cy="56417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03018B-F9C1-D930-B1F9-126287FC3AB9}"/>
              </a:ext>
            </a:extLst>
          </p:cNvPr>
          <p:cNvSpPr txBox="1"/>
          <p:nvPr/>
        </p:nvSpPr>
        <p:spPr>
          <a:xfrm>
            <a:off x="0" y="1190445"/>
            <a:ext cx="4080294" cy="1200329"/>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2. </a:t>
            </a:r>
            <a:r>
              <a:rPr lang="en-IN" dirty="0">
                <a:solidFill>
                  <a:schemeClr val="bg1"/>
                </a:solidFill>
                <a:latin typeface="Times New Roman" panose="02020603050405020304" pitchFamily="18" charset="0"/>
                <a:cs typeface="Times New Roman" panose="02020603050405020304" pitchFamily="18" charset="0"/>
              </a:rPr>
              <a:t>Pleiades satellite images taken just before and after the tragedy, showing the water from Dam-VI, the tailings from Dam-I, and the </a:t>
            </a:r>
            <a:r>
              <a:rPr lang="en-IN" dirty="0" err="1">
                <a:solidFill>
                  <a:schemeClr val="bg1"/>
                </a:solidFill>
                <a:latin typeface="Times New Roman" panose="02020603050405020304" pitchFamily="18" charset="0"/>
                <a:cs typeface="Times New Roman" panose="02020603050405020304" pitchFamily="18" charset="0"/>
              </a:rPr>
              <a:t>Corrégo</a:t>
            </a:r>
            <a:r>
              <a:rPr lang="en-IN" dirty="0">
                <a:solidFill>
                  <a:schemeClr val="bg1"/>
                </a:solidFill>
                <a:latin typeface="Times New Roman" panose="02020603050405020304" pitchFamily="18" charset="0"/>
                <a:cs typeface="Times New Roman" panose="02020603050405020304" pitchFamily="18" charset="0"/>
              </a:rPr>
              <a:t> do </a:t>
            </a:r>
            <a:r>
              <a:rPr lang="en-IN" dirty="0" err="1">
                <a:solidFill>
                  <a:schemeClr val="bg1"/>
                </a:solidFill>
                <a:latin typeface="Times New Roman" panose="02020603050405020304" pitchFamily="18" charset="0"/>
                <a:cs typeface="Times New Roman" panose="02020603050405020304" pitchFamily="18" charset="0"/>
              </a:rPr>
              <a:t>Feijão</a:t>
            </a:r>
            <a:r>
              <a:rPr lang="en-IN" dirty="0">
                <a:solidFill>
                  <a:schemeClr val="bg1"/>
                </a:solidFill>
                <a:latin typeface="Times New Roman" panose="02020603050405020304" pitchFamily="18" charset="0"/>
                <a:cs typeface="Times New Roman" panose="02020603050405020304" pitchFamily="18" charset="0"/>
              </a:rPr>
              <a:t> stream</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58C70B7-08C2-9EDC-3CDC-24CBEA8A534A}"/>
              </a:ext>
            </a:extLst>
          </p:cNvPr>
          <p:cNvSpPr/>
          <p:nvPr/>
        </p:nvSpPr>
        <p:spPr>
          <a:xfrm>
            <a:off x="1" y="-67912"/>
            <a:ext cx="12192000" cy="73721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b="1" dirty="0">
                <a:solidFill>
                  <a:schemeClr val="bg1"/>
                </a:solidFill>
                <a:latin typeface="Times New Roman" panose="02020603050405020304" pitchFamily="18" charset="0"/>
                <a:cs typeface="Times New Roman" panose="02020603050405020304" pitchFamily="18" charset="0"/>
              </a:rPr>
              <a:t>STUDY AREA</a:t>
            </a:r>
          </a:p>
        </p:txBody>
      </p:sp>
    </p:spTree>
    <p:extLst>
      <p:ext uri="{BB962C8B-B14F-4D97-AF65-F5344CB8AC3E}">
        <p14:creationId xmlns:p14="http://schemas.microsoft.com/office/powerpoint/2010/main" val="2244956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F95F093-4B5B-CEEE-C5E1-7162FAFA5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584" y="1126095"/>
            <a:ext cx="9370832" cy="481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BC0F891-364C-51EB-BBC7-02E374084FCE}"/>
              </a:ext>
            </a:extLst>
          </p:cNvPr>
          <p:cNvSpPr/>
          <p:nvPr/>
        </p:nvSpPr>
        <p:spPr>
          <a:xfrm>
            <a:off x="0" y="-67912"/>
            <a:ext cx="12304295" cy="837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b="1" dirty="0">
                <a:solidFill>
                  <a:schemeClr val="bg1"/>
                </a:solidFill>
                <a:latin typeface="Times New Roman" panose="02020603050405020304" pitchFamily="18" charset="0"/>
                <a:cs typeface="Times New Roman" panose="02020603050405020304" pitchFamily="18" charset="0"/>
              </a:rPr>
              <a:t>STUDY AREA</a:t>
            </a:r>
          </a:p>
        </p:txBody>
      </p:sp>
    </p:spTree>
    <p:extLst>
      <p:ext uri="{BB962C8B-B14F-4D97-AF65-F5344CB8AC3E}">
        <p14:creationId xmlns:p14="http://schemas.microsoft.com/office/powerpoint/2010/main" val="2051015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F4DF9B-DCFF-34A6-EA6E-B36B0587DEC8}"/>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METHODOLOGY</a:t>
            </a:r>
            <a:endParaRPr lang="en-US" sz="2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D6B08DF-9A42-DCC6-8AF4-B240FB06160D}"/>
              </a:ext>
            </a:extLst>
          </p:cNvPr>
          <p:cNvSpPr/>
          <p:nvPr/>
        </p:nvSpPr>
        <p:spPr>
          <a:xfrm>
            <a:off x="3695307" y="1222435"/>
            <a:ext cx="3412503" cy="748046"/>
          </a:xfrm>
          <a:prstGeom prst="rect">
            <a:avLst/>
          </a:prstGeom>
          <a:noFill/>
          <a:ln>
            <a:no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Rectangle 7">
            <a:extLst>
              <a:ext uri="{FF2B5EF4-FFF2-40B4-BE49-F238E27FC236}">
                <a16:creationId xmlns:a16="http://schemas.microsoft.com/office/drawing/2014/main" id="{C831D398-5CE6-2593-3DB5-1A5B87A470C7}"/>
              </a:ext>
            </a:extLst>
          </p:cNvPr>
          <p:cNvSpPr/>
          <p:nvPr/>
        </p:nvSpPr>
        <p:spPr>
          <a:xfrm>
            <a:off x="229388" y="1356360"/>
            <a:ext cx="4374662" cy="8759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solidFill>
                  <a:schemeClr val="bg1"/>
                </a:solidFill>
                <a:latin typeface="Times New Roman" panose="02020603050405020304" pitchFamily="18" charset="0"/>
                <a:cs typeface="Times New Roman" panose="02020603050405020304" pitchFamily="18" charset="0"/>
              </a:rPr>
              <a:t>1.DInSAR Interferometry</a:t>
            </a:r>
            <a:endParaRPr lang="en-US" sz="2000" b="1" dirty="0"/>
          </a:p>
        </p:txBody>
      </p:sp>
      <p:sp>
        <p:nvSpPr>
          <p:cNvPr id="9" name="Rectangle 8">
            <a:extLst>
              <a:ext uri="{FF2B5EF4-FFF2-40B4-BE49-F238E27FC236}">
                <a16:creationId xmlns:a16="http://schemas.microsoft.com/office/drawing/2014/main" id="{62F03B99-61AF-A649-4B3B-E268922AA5F9}"/>
              </a:ext>
            </a:extLst>
          </p:cNvPr>
          <p:cNvSpPr/>
          <p:nvPr/>
        </p:nvSpPr>
        <p:spPr>
          <a:xfrm>
            <a:off x="7437121" y="1925190"/>
            <a:ext cx="4374663" cy="74804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Small Baseline Subset (SBAS)</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DC520E8-EE65-9FB7-1717-4589588C1EB4}"/>
              </a:ext>
            </a:extLst>
          </p:cNvPr>
          <p:cNvPicPr>
            <a:picLocks noChangeAspect="1"/>
          </p:cNvPicPr>
          <p:nvPr/>
        </p:nvPicPr>
        <p:blipFill>
          <a:blip r:embed="rId2"/>
          <a:stretch>
            <a:fillRect/>
          </a:stretch>
        </p:blipFill>
        <p:spPr>
          <a:xfrm>
            <a:off x="7437121" y="923731"/>
            <a:ext cx="4374664" cy="749873"/>
          </a:xfrm>
          <a:prstGeom prst="rect">
            <a:avLst/>
          </a:prstGeom>
        </p:spPr>
      </p:pic>
      <p:cxnSp>
        <p:nvCxnSpPr>
          <p:cNvPr id="16" name="Connector: Elbow 15">
            <a:extLst>
              <a:ext uri="{FF2B5EF4-FFF2-40B4-BE49-F238E27FC236}">
                <a16:creationId xmlns:a16="http://schemas.microsoft.com/office/drawing/2014/main" id="{C0E07AEE-5169-4594-42E7-B829A017E38C}"/>
              </a:ext>
            </a:extLst>
          </p:cNvPr>
          <p:cNvCxnSpPr>
            <a:cxnSpLocks/>
            <a:stCxn id="8" idx="3"/>
            <a:endCxn id="9" idx="1"/>
          </p:cNvCxnSpPr>
          <p:nvPr/>
        </p:nvCxnSpPr>
        <p:spPr>
          <a:xfrm>
            <a:off x="4604050" y="1794314"/>
            <a:ext cx="2833071" cy="50489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or: Elbow 17">
            <a:extLst>
              <a:ext uri="{FF2B5EF4-FFF2-40B4-BE49-F238E27FC236}">
                <a16:creationId xmlns:a16="http://schemas.microsoft.com/office/drawing/2014/main" id="{5B53B783-750C-BF21-C218-7D2FB8F738FA}"/>
              </a:ext>
            </a:extLst>
          </p:cNvPr>
          <p:cNvCxnSpPr>
            <a:cxnSpLocks/>
            <a:stCxn id="8" idx="3"/>
            <a:endCxn id="14" idx="1"/>
          </p:cNvCxnSpPr>
          <p:nvPr/>
        </p:nvCxnSpPr>
        <p:spPr>
          <a:xfrm flipV="1">
            <a:off x="4604050" y="1298668"/>
            <a:ext cx="2833071" cy="49564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9D922759-8120-F65F-84F8-3952513E51AF}"/>
              </a:ext>
            </a:extLst>
          </p:cNvPr>
          <p:cNvSpPr txBox="1"/>
          <p:nvPr/>
        </p:nvSpPr>
        <p:spPr>
          <a:xfrm>
            <a:off x="7850399" y="1027273"/>
            <a:ext cx="3774806" cy="707886"/>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Persistent Scatterer SAR Interferometry (PSInSAR</a:t>
            </a:r>
            <a:r>
              <a:rPr lang="en-US" sz="1800" dirty="0">
                <a:solidFill>
                  <a:schemeClr val="bg1"/>
                </a:solidFill>
                <a:latin typeface="Times New Roman" panose="02020603050405020304" pitchFamily="18" charset="0"/>
                <a:cs typeface="Times New Roman" panose="02020603050405020304" pitchFamily="18" charset="0"/>
              </a:rPr>
              <a:t>) </a:t>
            </a:r>
            <a:endParaRPr lang="en-US" dirty="0"/>
          </a:p>
        </p:txBody>
      </p:sp>
      <p:sp>
        <p:nvSpPr>
          <p:cNvPr id="28" name="Rectangle 27">
            <a:extLst>
              <a:ext uri="{FF2B5EF4-FFF2-40B4-BE49-F238E27FC236}">
                <a16:creationId xmlns:a16="http://schemas.microsoft.com/office/drawing/2014/main" id="{AFC23022-7CE6-6C7F-C032-5E3A7632A9B3}"/>
              </a:ext>
            </a:extLst>
          </p:cNvPr>
          <p:cNvSpPr/>
          <p:nvPr/>
        </p:nvSpPr>
        <p:spPr>
          <a:xfrm>
            <a:off x="229386" y="2840581"/>
            <a:ext cx="4374661" cy="87715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sz="2400" b="1" dirty="0">
                <a:latin typeface="Times New Roman" panose="02020603050405020304" pitchFamily="18" charset="0"/>
                <a:cs typeface="Times New Roman" panose="02020603050405020304" pitchFamily="18" charset="0"/>
              </a:rPr>
              <a:t>2.Topographic phase removal</a:t>
            </a:r>
            <a:endParaRPr lang="en-US" sz="2400" b="1" dirty="0">
              <a:latin typeface="Times New Roman" panose="02020603050405020304" pitchFamily="18" charset="0"/>
              <a:cs typeface="Times New Roman" panose="02020603050405020304" pitchFamily="18" charset="0"/>
            </a:endParaRPr>
          </a:p>
        </p:txBody>
      </p:sp>
      <p:cxnSp>
        <p:nvCxnSpPr>
          <p:cNvPr id="32" name="Connector: Elbow 31">
            <a:extLst>
              <a:ext uri="{FF2B5EF4-FFF2-40B4-BE49-F238E27FC236}">
                <a16:creationId xmlns:a16="http://schemas.microsoft.com/office/drawing/2014/main" id="{BC6D3527-056D-3D91-B0A1-A207A4F2D4B2}"/>
              </a:ext>
            </a:extLst>
          </p:cNvPr>
          <p:cNvCxnSpPr>
            <a:cxnSpLocks/>
            <a:stCxn id="28" idx="3"/>
            <a:endCxn id="54" idx="1"/>
          </p:cNvCxnSpPr>
          <p:nvPr/>
        </p:nvCxnSpPr>
        <p:spPr>
          <a:xfrm>
            <a:off x="4604047" y="3279161"/>
            <a:ext cx="1887803" cy="281894"/>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54" name="Rectangle 53">
            <a:extLst>
              <a:ext uri="{FF2B5EF4-FFF2-40B4-BE49-F238E27FC236}">
                <a16:creationId xmlns:a16="http://schemas.microsoft.com/office/drawing/2014/main" id="{6958D0DA-CE73-BA51-A6EF-130C6A7D3BE8}"/>
              </a:ext>
            </a:extLst>
          </p:cNvPr>
          <p:cNvSpPr/>
          <p:nvPr/>
        </p:nvSpPr>
        <p:spPr>
          <a:xfrm>
            <a:off x="6491850" y="2986378"/>
            <a:ext cx="5364480" cy="11493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solidFill>
                  <a:sysClr val="windowText" lastClr="000000"/>
                </a:solidFill>
                <a:latin typeface="Times New Roman" panose="02020603050405020304" pitchFamily="18" charset="0"/>
                <a:cs typeface="Times New Roman" panose="02020603050405020304" pitchFamily="18" charset="0"/>
              </a:rPr>
              <a:t>WorldDEM Digital surface Model(DSM)</a:t>
            </a:r>
          </a:p>
          <a:p>
            <a:pPr algn="ctr"/>
            <a:r>
              <a:rPr lang="en-IN" sz="2000" dirty="0">
                <a:solidFill>
                  <a:sysClr val="windowText" lastClr="000000"/>
                </a:solidFill>
                <a:latin typeface="Times New Roman" panose="02020603050405020304" pitchFamily="18" charset="0"/>
                <a:cs typeface="Times New Roman" panose="02020603050405020304" pitchFamily="18" charset="0"/>
              </a:rPr>
              <a:t>(Use for removing topographic phase component)</a:t>
            </a:r>
            <a:endParaRPr lang="en-US" sz="2000" dirty="0">
              <a:solidFill>
                <a:sysClr val="windowText" lastClr="000000"/>
              </a:solidFill>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82A8BFFD-4749-C218-6CFA-86F027B43D08}"/>
              </a:ext>
            </a:extLst>
          </p:cNvPr>
          <p:cNvSpPr/>
          <p:nvPr/>
        </p:nvSpPr>
        <p:spPr>
          <a:xfrm>
            <a:off x="229385" y="4259108"/>
            <a:ext cx="4374661" cy="8771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2400" b="1" dirty="0">
                <a:latin typeface="Times New Roman" panose="02020603050405020304" pitchFamily="18" charset="0"/>
                <a:cs typeface="Times New Roman" panose="02020603050405020304" pitchFamily="18" charset="0"/>
              </a:rPr>
              <a:t>3.Data Analysis- SBSB and    </a:t>
            </a:r>
            <a:r>
              <a:rPr lang="en-IN" sz="2400" b="1" dirty="0" err="1">
                <a:latin typeface="Times New Roman" panose="02020603050405020304" pitchFamily="18" charset="0"/>
                <a:cs typeface="Times New Roman" panose="02020603050405020304" pitchFamily="18" charset="0"/>
              </a:rPr>
              <a:t>PSInSAR</a:t>
            </a:r>
            <a:endParaRPr lang="en-US" sz="2400" b="1" dirty="0">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0B411C51-A594-1E52-1463-9D1A492F8BC8}"/>
              </a:ext>
            </a:extLst>
          </p:cNvPr>
          <p:cNvSpPr/>
          <p:nvPr/>
        </p:nvSpPr>
        <p:spPr>
          <a:xfrm>
            <a:off x="229386" y="5501640"/>
            <a:ext cx="4374661" cy="87715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IN" sz="2400" b="1" dirty="0">
                <a:latin typeface="Times New Roman" panose="02020603050405020304" pitchFamily="18" charset="0"/>
                <a:cs typeface="Times New Roman" panose="02020603050405020304" pitchFamily="18" charset="0"/>
              </a:rPr>
              <a:t>4.Temporal Detection- Multi-temporal satellite acquisition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448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5FDA6A-2B82-9EDF-D1C6-22406D191C0F}"/>
              </a:ext>
            </a:extLst>
          </p:cNvPr>
          <p:cNvSpPr/>
          <p:nvPr/>
        </p:nvSpPr>
        <p:spPr>
          <a:xfrm>
            <a:off x="0" y="0"/>
            <a:ext cx="12192000" cy="6320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SMALL BASELINE SUBSET (SBAS) </a:t>
            </a:r>
            <a:endParaRPr lang="en-US" sz="2800"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B03F04B-13B5-3F96-6BDF-FF2085421860}"/>
              </a:ext>
            </a:extLst>
          </p:cNvPr>
          <p:cNvSpPr/>
          <p:nvPr/>
        </p:nvSpPr>
        <p:spPr>
          <a:xfrm>
            <a:off x="103517" y="1116106"/>
            <a:ext cx="4335269" cy="231289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 this method drawback of PSI is minimized because temporal gaps are small and hence temporal decorrelation is automatically minimized similarity between signal  enhanced and accuracy measurement also enhanced . </a:t>
            </a:r>
            <a:endParaRPr lang="en-US" sz="2000" dirty="0">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41B0F62F-75BA-861E-3B5F-940046717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786" y="1116106"/>
            <a:ext cx="7623818" cy="51638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68CFD43-E529-9F6C-0E9D-BAABF4CDF8D2}"/>
              </a:ext>
            </a:extLst>
          </p:cNvPr>
          <p:cNvSpPr txBox="1"/>
          <p:nvPr/>
        </p:nvSpPr>
        <p:spPr>
          <a:xfrm>
            <a:off x="103517" y="5201729"/>
            <a:ext cx="4252822" cy="1323439"/>
          </a:xfrm>
          <a:prstGeom prst="rect">
            <a:avLst/>
          </a:prstGeom>
          <a:noFill/>
        </p:spPr>
        <p:txBody>
          <a:bodyPr wrap="square" rtlCol="0">
            <a:spAutoFit/>
          </a:bodyPr>
          <a:lstStyle/>
          <a:p>
            <a:pPr algn="just"/>
            <a:r>
              <a:rPr lang="en-IN" sz="1600" b="1" dirty="0">
                <a:solidFill>
                  <a:schemeClr val="bg1"/>
                </a:solidFill>
                <a:latin typeface="Times New Roman" panose="02020603050405020304" pitchFamily="18" charset="0"/>
                <a:cs typeface="Times New Roman" panose="02020603050405020304" pitchFamily="18" charset="0"/>
              </a:rPr>
              <a:t>Figure 2</a:t>
            </a:r>
            <a:r>
              <a:rPr lang="en-IN" sz="1600" dirty="0">
                <a:solidFill>
                  <a:schemeClr val="bg1"/>
                </a:solidFill>
                <a:latin typeface="Times New Roman" panose="02020603050405020304" pitchFamily="18" charset="0"/>
                <a:cs typeface="Times New Roman" panose="02020603050405020304" pitchFamily="18" charset="0"/>
              </a:rPr>
              <a:t>. Interferometric pairs (solid lines) chose for SBAS (Small BAseline Subset) analysis; green dots correspond to the S1-B scenes and yellow dot corresponds to the reference scene for the co-registration (31 August 2018)</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73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3213F4C3-595C-A396-FCEE-55CE137C2E95}"/>
              </a:ext>
            </a:extLst>
          </p:cNvPr>
          <p:cNvSpPr/>
          <p:nvPr/>
        </p:nvSpPr>
        <p:spPr>
          <a:xfrm>
            <a:off x="1" y="0"/>
            <a:ext cx="12192000" cy="658906"/>
          </a:xfrm>
          <a:prstGeom prst="round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PERSISTENT SCATTERER INTERFEROMETRY </a:t>
            </a:r>
            <a:r>
              <a:rPr lang="en-IN" sz="2800" dirty="0">
                <a:latin typeface="Times New Roman" panose="02020603050405020304" pitchFamily="18" charset="0"/>
                <a:cs typeface="Times New Roman" panose="02020603050405020304" pitchFamily="18" charset="0"/>
              </a:rPr>
              <a:t>(PSI)</a:t>
            </a:r>
            <a:endParaRPr lang="en-US" sz="2800" dirty="0"/>
          </a:p>
        </p:txBody>
      </p:sp>
      <p:sp>
        <p:nvSpPr>
          <p:cNvPr id="6" name="Rectangle 5">
            <a:extLst>
              <a:ext uri="{FF2B5EF4-FFF2-40B4-BE49-F238E27FC236}">
                <a16:creationId xmlns:a16="http://schemas.microsoft.com/office/drawing/2014/main" id="{91A84E8C-B6F9-A1E4-62A5-FD42A4E8DA6D}"/>
              </a:ext>
            </a:extLst>
          </p:cNvPr>
          <p:cNvSpPr/>
          <p:nvPr/>
        </p:nvSpPr>
        <p:spPr>
          <a:xfrm>
            <a:off x="134471" y="828133"/>
            <a:ext cx="4598894" cy="461613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endParaRPr lang="en-IN" dirty="0">
              <a:solidFill>
                <a:schemeClr val="bg1"/>
              </a:solidFill>
            </a:endParaRP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Every dot is image and here middle image is master image and line is showing pair and line is showing temporal gap  over a period of time.</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Suppose we have any number of images we can generate numbers of pair using this we can make time series analysis.0</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If temporal gap is to large then dissimilarity between these two image there it means the temporal decorrelation can’t be handled in case of the PSI .</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Star network.</a:t>
            </a: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marL="285750" indent="-285750" algn="ctr">
              <a:buFont typeface="Arial" panose="020B0604020202020204" pitchFamily="34" charset="0"/>
              <a:buChar char="•"/>
            </a:pPr>
            <a:endParaRPr lang="en-IN" dirty="0">
              <a:solidFill>
                <a:schemeClr val="bg1"/>
              </a:solidFill>
            </a:endParaRPr>
          </a:p>
          <a:p>
            <a:pPr algn="ctr"/>
            <a:r>
              <a:rPr lang="en-IN" dirty="0">
                <a:solidFill>
                  <a:schemeClr val="bg1"/>
                </a:solidFill>
              </a:rPr>
              <a:t>  </a:t>
            </a:r>
            <a:endParaRPr lang="en-US" dirty="0">
              <a:solidFill>
                <a:schemeClr val="bg1"/>
              </a:solidFill>
            </a:endParaRPr>
          </a:p>
        </p:txBody>
      </p:sp>
      <p:pic>
        <p:nvPicPr>
          <p:cNvPr id="7170" name="Picture 2">
            <a:extLst>
              <a:ext uri="{FF2B5EF4-FFF2-40B4-BE49-F238E27FC236}">
                <a16:creationId xmlns:a16="http://schemas.microsoft.com/office/drawing/2014/main" id="{8B5149D2-95B6-85DC-7453-A4E95CD08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655" y="828133"/>
            <a:ext cx="7187874" cy="49343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686CD6-EFE9-732B-702C-3C3E6DD0713E}"/>
              </a:ext>
            </a:extLst>
          </p:cNvPr>
          <p:cNvSpPr txBox="1"/>
          <p:nvPr/>
        </p:nvSpPr>
        <p:spPr>
          <a:xfrm>
            <a:off x="2499461" y="5931671"/>
            <a:ext cx="12192001" cy="646331"/>
          </a:xfrm>
          <a:prstGeom prst="rect">
            <a:avLst/>
          </a:prstGeom>
          <a:noFill/>
        </p:spPr>
        <p:txBody>
          <a:bodyPr wrap="square" rtlCol="0">
            <a:spAutoFit/>
          </a:bodyPr>
          <a:lstStyle/>
          <a:p>
            <a:pPr algn="just"/>
            <a:r>
              <a:rPr lang="en-IN" b="1" dirty="0">
                <a:solidFill>
                  <a:schemeClr val="bg1"/>
                </a:solidFill>
                <a:latin typeface="Times New Roman" panose="02020603050405020304" pitchFamily="18" charset="0"/>
                <a:cs typeface="Times New Roman" panose="02020603050405020304" pitchFamily="18" charset="0"/>
              </a:rPr>
              <a:t>Figure 3</a:t>
            </a:r>
            <a:r>
              <a:rPr lang="en-IN" dirty="0">
                <a:solidFill>
                  <a:schemeClr val="bg1"/>
                </a:solidFill>
                <a:latin typeface="Times New Roman" panose="02020603050405020304" pitchFamily="18" charset="0"/>
                <a:cs typeface="Times New Roman" panose="02020603050405020304" pitchFamily="18" charset="0"/>
              </a:rPr>
              <a:t>. Interferometric pairs selected for PSI (Persistent Scatterer Interferometry) analysis; green </a:t>
            </a:r>
          </a:p>
          <a:p>
            <a:pPr algn="just"/>
            <a:r>
              <a:rPr lang="en-IN" dirty="0">
                <a:solidFill>
                  <a:schemeClr val="bg1"/>
                </a:solidFill>
                <a:latin typeface="Times New Roman" panose="02020603050405020304" pitchFamily="18" charset="0"/>
                <a:cs typeface="Times New Roman" panose="02020603050405020304" pitchFamily="18" charset="0"/>
              </a:rPr>
              <a:t>dots correspond to the S1-B scenes and yellow dot corresponds to the reference scene (31 August 2018)</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85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4838C8B-2A67-BA2C-CD64-13B2243C3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479" y="887765"/>
            <a:ext cx="9139897" cy="49638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34CAA2-067E-8978-290A-27F1071D514A}"/>
              </a:ext>
            </a:extLst>
          </p:cNvPr>
          <p:cNvSpPr txBox="1"/>
          <p:nvPr/>
        </p:nvSpPr>
        <p:spPr>
          <a:xfrm>
            <a:off x="2079381" y="5946024"/>
            <a:ext cx="11796346" cy="64633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4 . </a:t>
            </a:r>
            <a:r>
              <a:rPr lang="en-IN" dirty="0">
                <a:solidFill>
                  <a:schemeClr val="bg1"/>
                </a:solidFill>
                <a:latin typeface="Times New Roman" panose="02020603050405020304" pitchFamily="18" charset="0"/>
                <a:cs typeface="Times New Roman" panose="02020603050405020304" pitchFamily="18" charset="0"/>
              </a:rPr>
              <a:t>Map of the displacement rate (a) and the standard deviation (b) from the SBAS analysis; </a:t>
            </a:r>
          </a:p>
          <a:p>
            <a:r>
              <a:rPr lang="en-IN" dirty="0">
                <a:solidFill>
                  <a:schemeClr val="bg1"/>
                </a:solidFill>
                <a:latin typeface="Times New Roman" panose="02020603050405020304" pitchFamily="18" charset="0"/>
                <a:cs typeface="Times New Roman" panose="02020603050405020304" pitchFamily="18" charset="0"/>
              </a:rPr>
              <a:t>white circles represent the analyzed points in the dam reservoir (Rs), crest (Ts) and bottom face (Bs)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C228E4D-B383-8C22-A60C-5B423A3627C0}"/>
              </a:ext>
            </a:extLst>
          </p:cNvPr>
          <p:cNvSpPr/>
          <p:nvPr/>
        </p:nvSpPr>
        <p:spPr>
          <a:xfrm>
            <a:off x="1" y="-67912"/>
            <a:ext cx="12192000" cy="837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b="1" dirty="0">
                <a:solidFill>
                  <a:schemeClr val="bg1"/>
                </a:solidFill>
                <a:latin typeface="Times New Roman" panose="02020603050405020304" pitchFamily="18" charset="0"/>
                <a:cs typeface="Times New Roman" panose="02020603050405020304" pitchFamily="18" charset="0"/>
              </a:rPr>
              <a:t>STUDY AREA</a:t>
            </a:r>
          </a:p>
        </p:txBody>
      </p:sp>
    </p:spTree>
    <p:extLst>
      <p:ext uri="{BB962C8B-B14F-4D97-AF65-F5344CB8AC3E}">
        <p14:creationId xmlns:p14="http://schemas.microsoft.com/office/powerpoint/2010/main" val="2391293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BD927-9E1F-FF29-4919-53692C5C6D9C}"/>
              </a:ext>
            </a:extLst>
          </p:cNvPr>
          <p:cNvSpPr/>
          <p:nvPr/>
        </p:nvSpPr>
        <p:spPr>
          <a:xfrm>
            <a:off x="0" y="0"/>
            <a:ext cx="12192000" cy="7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l"/>
            <a:endParaRPr lang="en-IN" sz="2800" b="1" i="0" dirty="0">
              <a:effectLst/>
              <a:highlight>
                <a:srgbClr val="EBF5FA"/>
              </a:highlight>
              <a:latin typeface="Times New Roman" panose="02020603050405020304" pitchFamily="18" charset="0"/>
              <a:ea typeface="Microsoft JhengHei Light" panose="020B0304030504040204" pitchFamily="34" charset="-120"/>
              <a:cs typeface="Times New Roman" panose="02020603050405020304" pitchFamily="18" charset="0"/>
            </a:endParaRPr>
          </a:p>
        </p:txBody>
      </p:sp>
      <p:pic>
        <p:nvPicPr>
          <p:cNvPr id="2050" name="Picture 2">
            <a:extLst>
              <a:ext uri="{FF2B5EF4-FFF2-40B4-BE49-F238E27FC236}">
                <a16:creationId xmlns:a16="http://schemas.microsoft.com/office/drawing/2014/main" id="{FC1DA1C0-2D51-8727-5460-7678E9DA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132" y="761222"/>
            <a:ext cx="7757868" cy="60967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A54532-B851-DA83-0138-024B0AB99705}"/>
              </a:ext>
            </a:extLst>
          </p:cNvPr>
          <p:cNvSpPr txBox="1"/>
          <p:nvPr/>
        </p:nvSpPr>
        <p:spPr>
          <a:xfrm>
            <a:off x="0" y="1266092"/>
            <a:ext cx="4264269" cy="1200329"/>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5. </a:t>
            </a:r>
            <a:r>
              <a:rPr lang="en-IN" dirty="0">
                <a:solidFill>
                  <a:schemeClr val="bg1"/>
                </a:solidFill>
                <a:latin typeface="Times New Roman" panose="02020603050405020304" pitchFamily="18" charset="0"/>
                <a:cs typeface="Times New Roman" panose="02020603050405020304" pitchFamily="18" charset="0"/>
              </a:rPr>
              <a:t>3D view of Dam-I showing the accumulated displacement from SBAS processing analysis represented by colored dots.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636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1424133-4E1F-D440-1099-B9AAE8A8D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933" y="942846"/>
            <a:ext cx="10608622" cy="4338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8130A4-697E-ACE2-5C39-F2F27FF0DC83}"/>
              </a:ext>
            </a:extLst>
          </p:cNvPr>
          <p:cNvSpPr txBox="1"/>
          <p:nvPr/>
        </p:nvSpPr>
        <p:spPr>
          <a:xfrm>
            <a:off x="112835" y="5602959"/>
            <a:ext cx="11966330" cy="923330"/>
          </a:xfrm>
          <a:prstGeom prst="rect">
            <a:avLst/>
          </a:prstGeom>
          <a:noFill/>
        </p:spPr>
        <p:txBody>
          <a:bodyPr wrap="square" rtlCol="0">
            <a:spAutoFit/>
          </a:bodyPr>
          <a:lstStyle/>
          <a:p>
            <a:pPr algn="just"/>
            <a:r>
              <a:rPr lang="en-IN" b="1" dirty="0">
                <a:solidFill>
                  <a:schemeClr val="bg1"/>
                </a:solidFill>
                <a:latin typeface="Times New Roman" panose="02020603050405020304" pitchFamily="18" charset="0"/>
                <a:cs typeface="Times New Roman" panose="02020603050405020304" pitchFamily="18" charset="0"/>
              </a:rPr>
              <a:t>Figure 6. </a:t>
            </a:r>
            <a:r>
              <a:rPr lang="en-IN" dirty="0">
                <a:solidFill>
                  <a:schemeClr val="bg1"/>
                </a:solidFill>
                <a:latin typeface="Times New Roman" panose="02020603050405020304" pitchFamily="18" charset="0"/>
                <a:cs typeface="Times New Roman" panose="02020603050405020304" pitchFamily="18" charset="0"/>
              </a:rPr>
              <a:t>Time-series of SBAS line of sight (</a:t>
            </a:r>
            <a:r>
              <a:rPr lang="en-IN" dirty="0" err="1">
                <a:solidFill>
                  <a:schemeClr val="bg1"/>
                </a:solidFill>
                <a:latin typeface="Times New Roman" panose="02020603050405020304" pitchFamily="18" charset="0"/>
                <a:cs typeface="Times New Roman" panose="02020603050405020304" pitchFamily="18" charset="0"/>
              </a:rPr>
              <a:t>LoS</a:t>
            </a:r>
            <a:r>
              <a:rPr lang="en-IN" dirty="0">
                <a:solidFill>
                  <a:schemeClr val="bg1"/>
                </a:solidFill>
                <a:latin typeface="Times New Roman" panose="02020603050405020304" pitchFamily="18" charset="0"/>
                <a:cs typeface="Times New Roman" panose="02020603050405020304" pitchFamily="18" charset="0"/>
              </a:rPr>
              <a:t>) displacements for selected measured points (MPs) located at three selected points of the dam, as presented in Figure 5a, showing the highest cumulative displacements for the entire period of monitoring and the linear regression of the data (letters A, </a:t>
            </a:r>
            <a:r>
              <a:rPr lang="en-IN" dirty="0" err="1">
                <a:solidFill>
                  <a:schemeClr val="bg1"/>
                </a:solidFill>
                <a:latin typeface="Times New Roman" panose="02020603050405020304" pitchFamily="18" charset="0"/>
                <a:cs typeface="Times New Roman" panose="02020603050405020304" pitchFamily="18" charset="0"/>
              </a:rPr>
              <a:t>B,and</a:t>
            </a:r>
            <a:r>
              <a:rPr lang="en-IN" dirty="0">
                <a:solidFill>
                  <a:schemeClr val="bg1"/>
                </a:solidFill>
                <a:latin typeface="Times New Roman" panose="02020603050405020304" pitchFamily="18" charset="0"/>
                <a:cs typeface="Times New Roman" panose="02020603050405020304" pitchFamily="18" charset="0"/>
              </a:rPr>
              <a:t> C are the displacement trends as discussed in the text)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19DCC1E-0DE4-72D8-04B2-BF4D2190B933}"/>
              </a:ext>
            </a:extLst>
          </p:cNvPr>
          <p:cNvSpPr/>
          <p:nvPr/>
        </p:nvSpPr>
        <p:spPr>
          <a:xfrm>
            <a:off x="0" y="0"/>
            <a:ext cx="12192000" cy="6214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TIME SERIES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60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8792"/>
            <a:ext cx="12192000" cy="85285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sz="2800" b="1" dirty="0">
              <a:latin typeface="Times New Roman" panose="02020603050405020304" pitchFamily="18" charset="0"/>
              <a:cs typeface="Times New Roman" panose="02020603050405020304" pitchFamily="18" charset="0"/>
            </a:endParaRPr>
          </a:p>
          <a:p>
            <a:pPr algn="ctr"/>
            <a:r>
              <a:rPr lang="en-IN" sz="2800" b="1" dirty="0">
                <a:latin typeface="Times New Roman" panose="02020603050405020304" pitchFamily="18" charset="0"/>
                <a:cs typeface="Times New Roman" panose="02020603050405020304" pitchFamily="18" charset="0"/>
              </a:rPr>
              <a:t>Reference-</a:t>
            </a:r>
            <a:r>
              <a:rPr lang="en-IN" sz="2000" dirty="0">
                <a:latin typeface="Times New Roman" panose="02020603050405020304" pitchFamily="18" charset="0"/>
                <a:cs typeface="Times New Roman" panose="02020603050405020304" pitchFamily="18" charset="0"/>
              </a:rPr>
              <a:t>Geodetic and Remote-Sensing Sensors for Dam Deformation Monitoring</a:t>
            </a:r>
          </a:p>
          <a:p>
            <a:pPr algn="ctr"/>
            <a:endParaRPr lang="en-US"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CD0448E-8511-5517-29DD-976C516608BA}"/>
              </a:ext>
            </a:extLst>
          </p:cNvPr>
          <p:cNvSpPr txBox="1"/>
          <p:nvPr/>
        </p:nvSpPr>
        <p:spPr>
          <a:xfrm>
            <a:off x="622788" y="1050680"/>
            <a:ext cx="7957039" cy="129266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Deformation measurement; D-InSAR; GNSS(Global Navigation satellite systems); ground-based SAR; integrated</a:t>
            </a:r>
          </a:p>
          <a:p>
            <a:pPr marL="342900" indent="-34290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Monitoring systems; terrestrial laser scanning.</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BBE0E222-C514-5599-D09B-F46A0626A084}"/>
              </a:ext>
            </a:extLst>
          </p:cNvPr>
          <p:cNvSpPr txBox="1"/>
          <p:nvPr/>
        </p:nvSpPr>
        <p:spPr>
          <a:xfrm>
            <a:off x="622788" y="2541168"/>
            <a:ext cx="10436469" cy="3046988"/>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chemeClr val="bg1"/>
                </a:solidFill>
                <a:latin typeface="Times New Roman" panose="02020603050405020304" pitchFamily="18" charset="0"/>
                <a:cs typeface="Times New Roman" panose="02020603050405020304" pitchFamily="18" charset="0"/>
              </a:rPr>
              <a:t>Which Are the Types of Deformations to be Measured in Dams?</a:t>
            </a: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Hydrostatic water pressure from the basin </a:t>
            </a: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 change in the strain-stress curve of the structural materials (e.g., due to plasticity processes)</a:t>
            </a: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Local sinking or sliding of the dam body with respect to the bedrock, Fluctuations of the ground settlements due to</a:t>
            </a:r>
          </a:p>
          <a:p>
            <a:pPr marL="285750" indent="-28575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 lowering and lifting of the water table.</a:t>
            </a:r>
          </a:p>
          <a:p>
            <a:r>
              <a:rPr lang="en-IN" sz="2400" dirty="0">
                <a:solidFill>
                  <a:schemeClr val="bg1"/>
                </a:solidFill>
                <a:latin typeface="Times New Roman" panose="02020603050405020304" pitchFamily="18" charset="0"/>
                <a:cs typeface="Times New Roman" panose="02020603050405020304" pitchFamily="18" charset="0"/>
              </a:rPr>
              <a:t>These indirect impact on the structural and operational conditions of the dam itself.</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72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10990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Slope Stability Monitoring of Hydroelectric Dam and  Upstream Watershed</a:t>
            </a:r>
          </a:p>
          <a:p>
            <a:pPr algn="ctr"/>
            <a:r>
              <a:rPr lang="en-US" sz="2800" b="1" dirty="0">
                <a:latin typeface="Times New Roman" panose="02020603050405020304" pitchFamily="18" charset="0"/>
                <a:cs typeface="Times New Roman" panose="02020603050405020304" pitchFamily="18" charset="0"/>
              </a:rPr>
              <a:t>Areas Utilizing Satellite Interferometric Synthetic Aperture Radar (InSAR)</a:t>
            </a:r>
          </a:p>
        </p:txBody>
      </p:sp>
      <p:sp>
        <p:nvSpPr>
          <p:cNvPr id="2" name="TextBox 1">
            <a:extLst>
              <a:ext uri="{FF2B5EF4-FFF2-40B4-BE49-F238E27FC236}">
                <a16:creationId xmlns:a16="http://schemas.microsoft.com/office/drawing/2014/main" id="{CAEA7C49-F1A5-FD29-736D-6F733838B1B2}"/>
              </a:ext>
            </a:extLst>
          </p:cNvPr>
          <p:cNvSpPr txBox="1"/>
          <p:nvPr/>
        </p:nvSpPr>
        <p:spPr>
          <a:xfrm>
            <a:off x="272563" y="1178169"/>
            <a:ext cx="4343400"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InSAR technology using a study case from one of the dams in Indonesia.</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 The dataset used in this work consists of 392 images of Sentinel-1 from 1 September 2018 to 11 August 2023</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 Slope deformation around dams and their watersheds .</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52DC669-1492-573D-6C46-D2DD3C933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484" y="1178169"/>
            <a:ext cx="7640516" cy="5582001"/>
          </a:xfrm>
          <a:prstGeom prst="rect">
            <a:avLst/>
          </a:prstGeom>
        </p:spPr>
      </p:pic>
      <p:sp>
        <p:nvSpPr>
          <p:cNvPr id="6" name="TextBox 5">
            <a:extLst>
              <a:ext uri="{FF2B5EF4-FFF2-40B4-BE49-F238E27FC236}">
                <a16:creationId xmlns:a16="http://schemas.microsoft.com/office/drawing/2014/main" id="{A0AFF49A-566D-D9B0-F03F-A80C9F6B5C2C}"/>
              </a:ext>
            </a:extLst>
          </p:cNvPr>
          <p:cNvSpPr txBox="1"/>
          <p:nvPr/>
        </p:nvSpPr>
        <p:spPr>
          <a:xfrm>
            <a:off x="351692" y="4888523"/>
            <a:ext cx="4132385" cy="1477328"/>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a:t>
            </a:r>
            <a:r>
              <a:rPr lang="en-IN" dirty="0">
                <a:solidFill>
                  <a:schemeClr val="bg1"/>
                </a:solidFill>
                <a:latin typeface="Times New Roman" panose="02020603050405020304" pitchFamily="18" charset="0"/>
                <a:cs typeface="Times New Roman" panose="02020603050405020304" pitchFamily="18" charset="0"/>
              </a:rPr>
              <a:t>The optical satellite imagery as basemap of the InSAR data for deformation analysis. The area of concern is divided into two main areas: dam and watershed area.</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837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39BAD9-C56D-1F52-3472-1986863D8D3B}"/>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C</a:t>
            </a:r>
            <a:r>
              <a:rPr lang="en-US" sz="2800" b="1" dirty="0">
                <a:latin typeface="Times New Roman" panose="02020603050405020304" pitchFamily="18" charset="0"/>
                <a:cs typeface="Times New Roman" panose="02020603050405020304" pitchFamily="18" charset="0"/>
              </a:rPr>
              <a:t>ONTENT</a:t>
            </a:r>
            <a:endParaRPr lang="en-US" sz="2800" dirty="0"/>
          </a:p>
        </p:txBody>
      </p:sp>
      <p:sp>
        <p:nvSpPr>
          <p:cNvPr id="3" name="Rectangle 2">
            <a:extLst>
              <a:ext uri="{FF2B5EF4-FFF2-40B4-BE49-F238E27FC236}">
                <a16:creationId xmlns:a16="http://schemas.microsoft.com/office/drawing/2014/main" id="{F20AF734-E14F-F4A1-23E8-A0E4D8EF5C25}"/>
              </a:ext>
            </a:extLst>
          </p:cNvPr>
          <p:cNvSpPr/>
          <p:nvPr/>
        </p:nvSpPr>
        <p:spPr>
          <a:xfrm>
            <a:off x="1604512" y="1061049"/>
            <a:ext cx="8281360" cy="28984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mj-lt"/>
              <a:buAutoNum type="arabicPeriod"/>
            </a:pPr>
            <a:r>
              <a:rPr lang="en-IN" b="1" dirty="0">
                <a:solidFill>
                  <a:schemeClr val="accent1"/>
                </a:solidFill>
                <a:latin typeface="Times New Roman" panose="02020603050405020304" pitchFamily="18" charset="0"/>
                <a:cs typeface="Times New Roman" panose="02020603050405020304" pitchFamily="18" charset="0"/>
              </a:rPr>
              <a:t>RESEARCH OBJECTIVE</a:t>
            </a:r>
          </a:p>
          <a:p>
            <a:pPr marL="342900" indent="-342900">
              <a:buFont typeface="+mj-lt"/>
              <a:buAutoNum type="arabicPeriod"/>
            </a:pPr>
            <a:r>
              <a:rPr lang="en-IN" sz="1800" b="1" dirty="0">
                <a:solidFill>
                  <a:schemeClr val="accent1"/>
                </a:solidFill>
                <a:latin typeface="Times New Roman" panose="02020603050405020304" pitchFamily="18" charset="0"/>
                <a:cs typeface="Times New Roman" panose="02020603050405020304" pitchFamily="18" charset="0"/>
              </a:rPr>
              <a:t>I</a:t>
            </a:r>
            <a:r>
              <a:rPr lang="en-US" sz="1800" b="1" dirty="0">
                <a:solidFill>
                  <a:schemeClr val="accent1"/>
                </a:solidFill>
                <a:latin typeface="Times New Roman" panose="02020603050405020304" pitchFamily="18" charset="0"/>
                <a:cs typeface="Times New Roman" panose="02020603050405020304" pitchFamily="18" charset="0"/>
              </a:rPr>
              <a:t>nSAR – RADAR</a:t>
            </a:r>
          </a:p>
          <a:p>
            <a:pPr marL="342900" indent="-342900">
              <a:buFont typeface="+mj-lt"/>
              <a:buAutoNum type="arabicPeriod"/>
            </a:pPr>
            <a:r>
              <a:rPr lang="en-US" sz="1800" b="1" dirty="0">
                <a:solidFill>
                  <a:schemeClr val="accent1"/>
                </a:solidFill>
                <a:latin typeface="Times New Roman" panose="02020603050405020304" pitchFamily="18" charset="0"/>
                <a:cs typeface="Times New Roman" panose="02020603050405020304" pitchFamily="18" charset="0"/>
              </a:rPr>
              <a:t>SAR INTERFEROMETRY EXAMPLE</a:t>
            </a:r>
          </a:p>
          <a:p>
            <a:pPr marL="342900" indent="-342900">
              <a:buFont typeface="+mj-lt"/>
              <a:buAutoNum type="arabicPeriod"/>
            </a:pPr>
            <a:r>
              <a:rPr lang="en-US" sz="1800" b="1" dirty="0">
                <a:solidFill>
                  <a:schemeClr val="accent1"/>
                </a:solidFill>
                <a:latin typeface="Times New Roman" panose="02020603050405020304" pitchFamily="18" charset="0"/>
                <a:cs typeface="Times New Roman" panose="02020603050405020304" pitchFamily="18" charset="0"/>
              </a:rPr>
              <a:t>MULTI‑TEMPORAL SAR INTERFEROMETRY </a:t>
            </a:r>
            <a:r>
              <a:rPr lang="en-IN" sz="1800" b="1" dirty="0">
                <a:solidFill>
                  <a:schemeClr val="accent1"/>
                </a:solidFill>
                <a:latin typeface="Times New Roman" panose="02020603050405020304" pitchFamily="18" charset="0"/>
                <a:ea typeface="Artifakt Element Heavy" panose="020B0B03050000020004" pitchFamily="34" charset="0"/>
                <a:cs typeface="Times New Roman" panose="02020603050405020304" pitchFamily="18" charset="0"/>
              </a:rPr>
              <a:t>TECHNIQUES</a:t>
            </a:r>
          </a:p>
          <a:p>
            <a:pPr marL="342900" indent="-342900">
              <a:buFont typeface="+mj-lt"/>
              <a:buAutoNum type="arabicPeriod"/>
            </a:pPr>
            <a:r>
              <a:rPr lang="en-IN" sz="1800" b="1" dirty="0">
                <a:solidFill>
                  <a:schemeClr val="accent1"/>
                </a:solidFill>
                <a:latin typeface="Times New Roman" panose="02020603050405020304" pitchFamily="18" charset="0"/>
                <a:cs typeface="Times New Roman" panose="02020603050405020304" pitchFamily="18" charset="0"/>
              </a:rPr>
              <a:t>STUDY AREA</a:t>
            </a:r>
          </a:p>
          <a:p>
            <a:pPr marL="342900" indent="-342900">
              <a:buFont typeface="+mj-lt"/>
              <a:buAutoNum type="arabicPeriod"/>
            </a:pPr>
            <a:r>
              <a:rPr lang="en-IN" sz="1800" b="1" dirty="0">
                <a:solidFill>
                  <a:schemeClr val="accent1"/>
                </a:solidFill>
                <a:latin typeface="Times New Roman" panose="02020603050405020304" pitchFamily="18" charset="0"/>
                <a:cs typeface="Times New Roman" panose="02020603050405020304" pitchFamily="18" charset="0"/>
              </a:rPr>
              <a:t>CONCLUSION</a:t>
            </a:r>
            <a:endParaRPr lang="en-IN" dirty="0"/>
          </a:p>
          <a:p>
            <a:pPr marL="342900" indent="-342900">
              <a:buFont typeface="+mj-lt"/>
              <a:buAutoNum type="arabicPeriod"/>
            </a:pPr>
            <a:endParaRPr lang="en-IN" dirty="0"/>
          </a:p>
          <a:p>
            <a:pPr marL="342900" indent="-342900" algn="just">
              <a:buFont typeface="+mj-lt"/>
              <a:buAutoNum type="arabicPeriod"/>
            </a:pPr>
            <a:endParaRPr lang="en-US" dirty="0"/>
          </a:p>
        </p:txBody>
      </p:sp>
    </p:spTree>
    <p:extLst>
      <p:ext uri="{BB962C8B-B14F-4D97-AF65-F5344CB8AC3E}">
        <p14:creationId xmlns:p14="http://schemas.microsoft.com/office/powerpoint/2010/main" val="3143348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6214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STUDY AREA</a:t>
            </a: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CB047C-7B4D-37CB-A177-0AEC1D389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757" y="621493"/>
            <a:ext cx="7000243" cy="6064222"/>
          </a:xfrm>
          <a:prstGeom prst="rect">
            <a:avLst/>
          </a:prstGeom>
        </p:spPr>
      </p:pic>
      <p:sp>
        <p:nvSpPr>
          <p:cNvPr id="5" name="TextBox 4">
            <a:extLst>
              <a:ext uri="{FF2B5EF4-FFF2-40B4-BE49-F238E27FC236}">
                <a16:creationId xmlns:a16="http://schemas.microsoft.com/office/drawing/2014/main" id="{87B03DC3-45B6-3245-772E-C318C304CBE5}"/>
              </a:ext>
            </a:extLst>
          </p:cNvPr>
          <p:cNvSpPr txBox="1"/>
          <p:nvPr/>
        </p:nvSpPr>
        <p:spPr>
          <a:xfrm>
            <a:off x="202224" y="827171"/>
            <a:ext cx="4879731" cy="2031325"/>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a:t>
            </a:r>
            <a:r>
              <a:rPr lang="en-IN" dirty="0">
                <a:solidFill>
                  <a:schemeClr val="bg1"/>
                </a:solidFill>
                <a:latin typeface="Times New Roman" panose="02020603050405020304" pitchFamily="18" charset="0"/>
                <a:cs typeface="Times New Roman" panose="02020603050405020304" pitchFamily="18" charset="0"/>
              </a:rPr>
              <a:t> The deformation map of InSAR Sentinel-1 data (ascending and descending) from June 2022 to August 2023 at the study area. The red </a:t>
            </a:r>
            <a:r>
              <a:rPr lang="en-IN" dirty="0" err="1">
                <a:solidFill>
                  <a:schemeClr val="bg1"/>
                </a:solidFill>
                <a:latin typeface="Times New Roman" panose="02020603050405020304" pitchFamily="18" charset="0"/>
                <a:cs typeface="Times New Roman" panose="02020603050405020304" pitchFamily="18" charset="0"/>
              </a:rPr>
              <a:t>color</a:t>
            </a: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indicates a ground  movement &gt; 6cm / year, while</a:t>
            </a:r>
          </a:p>
          <a:p>
            <a:r>
              <a:rPr lang="en-IN" dirty="0">
                <a:solidFill>
                  <a:schemeClr val="bg1"/>
                </a:solidFill>
                <a:latin typeface="Times New Roman" panose="02020603050405020304" pitchFamily="18" charset="0"/>
                <a:cs typeface="Times New Roman" panose="02020603050405020304" pitchFamily="18" charset="0"/>
              </a:rPr>
              <a:t>green shows stable behaviour or no deformation</a:t>
            </a:r>
          </a:p>
          <a:p>
            <a:r>
              <a:rPr lang="en-IN" dirty="0">
                <a:solidFill>
                  <a:schemeClr val="bg1"/>
                </a:solidFill>
                <a:latin typeface="Times New Roman" panose="02020603050405020304" pitchFamily="18" charset="0"/>
                <a:cs typeface="Times New Roman" panose="02020603050405020304" pitchFamily="18" charset="0"/>
              </a:rPr>
              <a:t>observed.</a:t>
            </a:r>
          </a:p>
          <a:p>
            <a:endParaRPr lang="en-US" dirty="0"/>
          </a:p>
        </p:txBody>
      </p:sp>
    </p:spTree>
    <p:extLst>
      <p:ext uri="{BB962C8B-B14F-4D97-AF65-F5344CB8AC3E}">
        <p14:creationId xmlns:p14="http://schemas.microsoft.com/office/powerpoint/2010/main" val="397298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7121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InSAR Deformation Analysis at Dam Area</a:t>
            </a: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3501BB-3022-1C70-5501-14120E73F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99" y="712177"/>
            <a:ext cx="10497605" cy="4460876"/>
          </a:xfrm>
          <a:prstGeom prst="rect">
            <a:avLst/>
          </a:prstGeom>
        </p:spPr>
      </p:pic>
      <p:sp>
        <p:nvSpPr>
          <p:cNvPr id="5" name="TextBox 4">
            <a:extLst>
              <a:ext uri="{FF2B5EF4-FFF2-40B4-BE49-F238E27FC236}">
                <a16:creationId xmlns:a16="http://schemas.microsoft.com/office/drawing/2014/main" id="{49CBCABA-E6D9-07DA-66FF-B8F54BF16286}"/>
              </a:ext>
            </a:extLst>
          </p:cNvPr>
          <p:cNvSpPr txBox="1"/>
          <p:nvPr/>
        </p:nvSpPr>
        <p:spPr>
          <a:xfrm>
            <a:off x="1056699" y="5423565"/>
            <a:ext cx="11359662" cy="923330"/>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 </a:t>
            </a:r>
            <a:r>
              <a:rPr lang="en-IN" dirty="0">
                <a:solidFill>
                  <a:schemeClr val="bg1"/>
                </a:solidFill>
                <a:latin typeface="Times New Roman" panose="02020603050405020304" pitchFamily="18" charset="0"/>
                <a:cs typeface="Times New Roman" panose="02020603050405020304" pitchFamily="18" charset="0"/>
              </a:rPr>
              <a:t>Satellite InSAR Sentinel-1 data was acquired in ascending and descending geometry </a:t>
            </a:r>
          </a:p>
          <a:p>
            <a:r>
              <a:rPr lang="en-IN" dirty="0">
                <a:solidFill>
                  <a:schemeClr val="bg1"/>
                </a:solidFill>
                <a:latin typeface="Times New Roman" panose="02020603050405020304" pitchFamily="18" charset="0"/>
                <a:cs typeface="Times New Roman" panose="02020603050405020304" pitchFamily="18" charset="0"/>
              </a:rPr>
              <a:t>              over the dam area. The time series data shows a stable behaviour of the dam.</a:t>
            </a:r>
          </a:p>
          <a:p>
            <a:endParaRPr lang="en-US" dirty="0"/>
          </a:p>
        </p:txBody>
      </p:sp>
    </p:spTree>
    <p:extLst>
      <p:ext uri="{BB962C8B-B14F-4D97-AF65-F5344CB8AC3E}">
        <p14:creationId xmlns:p14="http://schemas.microsoft.com/office/powerpoint/2010/main" val="3872814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7121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InSAR Deformation Analysis at Dam Area</a:t>
            </a: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3501BB-3022-1C70-5501-14120E73F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699" y="712177"/>
            <a:ext cx="10497605" cy="4460876"/>
          </a:xfrm>
          <a:prstGeom prst="rect">
            <a:avLst/>
          </a:prstGeom>
        </p:spPr>
      </p:pic>
      <p:sp>
        <p:nvSpPr>
          <p:cNvPr id="5" name="TextBox 4">
            <a:extLst>
              <a:ext uri="{FF2B5EF4-FFF2-40B4-BE49-F238E27FC236}">
                <a16:creationId xmlns:a16="http://schemas.microsoft.com/office/drawing/2014/main" id="{49CBCABA-E6D9-07DA-66FF-B8F54BF16286}"/>
              </a:ext>
            </a:extLst>
          </p:cNvPr>
          <p:cNvSpPr txBox="1"/>
          <p:nvPr/>
        </p:nvSpPr>
        <p:spPr>
          <a:xfrm>
            <a:off x="1056699" y="5423565"/>
            <a:ext cx="11359662" cy="923330"/>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 </a:t>
            </a:r>
            <a:r>
              <a:rPr lang="en-IN" dirty="0">
                <a:solidFill>
                  <a:schemeClr val="bg1"/>
                </a:solidFill>
                <a:latin typeface="Times New Roman" panose="02020603050405020304" pitchFamily="18" charset="0"/>
                <a:cs typeface="Times New Roman" panose="02020603050405020304" pitchFamily="18" charset="0"/>
              </a:rPr>
              <a:t>Satellite InSAR Sentinel-1 data was acquired in ascending and descending geometry </a:t>
            </a:r>
          </a:p>
          <a:p>
            <a:r>
              <a:rPr lang="en-IN" dirty="0">
                <a:solidFill>
                  <a:schemeClr val="bg1"/>
                </a:solidFill>
                <a:latin typeface="Times New Roman" panose="02020603050405020304" pitchFamily="18" charset="0"/>
                <a:cs typeface="Times New Roman" panose="02020603050405020304" pitchFamily="18" charset="0"/>
              </a:rPr>
              <a:t>              over the dam area. The time series data shows a stable behaviour of the dam.</a:t>
            </a:r>
          </a:p>
          <a:p>
            <a:endParaRPr lang="en-US" dirty="0"/>
          </a:p>
        </p:txBody>
      </p:sp>
    </p:spTree>
    <p:extLst>
      <p:ext uri="{BB962C8B-B14F-4D97-AF65-F5344CB8AC3E}">
        <p14:creationId xmlns:p14="http://schemas.microsoft.com/office/powerpoint/2010/main" val="1384237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7121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InSAR Deformation Analysis at watershed area</a:t>
            </a:r>
            <a:endParaRPr lang="en-US"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1D37D62-1614-128D-3F3B-45BBC5D3B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612" y="773722"/>
            <a:ext cx="7985050" cy="4593981"/>
          </a:xfrm>
          <a:prstGeom prst="rect">
            <a:avLst/>
          </a:prstGeom>
        </p:spPr>
      </p:pic>
      <p:sp>
        <p:nvSpPr>
          <p:cNvPr id="7" name="TextBox 6">
            <a:extLst>
              <a:ext uri="{FF2B5EF4-FFF2-40B4-BE49-F238E27FC236}">
                <a16:creationId xmlns:a16="http://schemas.microsoft.com/office/drawing/2014/main" id="{24E28041-293D-97E6-59FF-3BD1554F838E}"/>
              </a:ext>
            </a:extLst>
          </p:cNvPr>
          <p:cNvSpPr txBox="1"/>
          <p:nvPr/>
        </p:nvSpPr>
        <p:spPr>
          <a:xfrm>
            <a:off x="1037493" y="5367704"/>
            <a:ext cx="10717823" cy="646331"/>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Figure - Deformation map of the watershed area. The red colour indicates a ground movement. There are no InSAR Sentinel-1 pixel data around the densely vegetated area</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53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036F06-C827-8947-971B-6DD0494C47AE}"/>
              </a:ext>
            </a:extLst>
          </p:cNvPr>
          <p:cNvSpPr/>
          <p:nvPr/>
        </p:nvSpPr>
        <p:spPr>
          <a:xfrm>
            <a:off x="0" y="0"/>
            <a:ext cx="12192000" cy="7121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358E49-CFD1-E68A-03C4-3B6EB95D0A11}"/>
              </a:ext>
            </a:extLst>
          </p:cNvPr>
          <p:cNvPicPr>
            <a:picLocks noChangeAspect="1"/>
          </p:cNvPicPr>
          <p:nvPr/>
        </p:nvPicPr>
        <p:blipFill>
          <a:blip r:embed="rId2"/>
          <a:stretch>
            <a:fillRect/>
          </a:stretch>
        </p:blipFill>
        <p:spPr>
          <a:xfrm>
            <a:off x="5011614" y="888374"/>
            <a:ext cx="6649005" cy="3507430"/>
          </a:xfrm>
          <a:prstGeom prst="rect">
            <a:avLst/>
          </a:prstGeom>
        </p:spPr>
      </p:pic>
      <p:pic>
        <p:nvPicPr>
          <p:cNvPr id="6" name="Picture 5">
            <a:extLst>
              <a:ext uri="{FF2B5EF4-FFF2-40B4-BE49-F238E27FC236}">
                <a16:creationId xmlns:a16="http://schemas.microsoft.com/office/drawing/2014/main" id="{9AD43DCC-D948-A82D-17DA-19EC353DA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425" y="4572002"/>
            <a:ext cx="9772641" cy="1998166"/>
          </a:xfrm>
          <a:prstGeom prst="rect">
            <a:avLst/>
          </a:prstGeom>
        </p:spPr>
      </p:pic>
      <p:sp>
        <p:nvSpPr>
          <p:cNvPr id="7" name="TextBox 6">
            <a:extLst>
              <a:ext uri="{FF2B5EF4-FFF2-40B4-BE49-F238E27FC236}">
                <a16:creationId xmlns:a16="http://schemas.microsoft.com/office/drawing/2014/main" id="{0B8DF349-C8BA-08C4-0740-1AEDB7E62AA2}"/>
              </a:ext>
            </a:extLst>
          </p:cNvPr>
          <p:cNvSpPr txBox="1"/>
          <p:nvPr/>
        </p:nvSpPr>
        <p:spPr>
          <a:xfrm>
            <a:off x="126934" y="1125016"/>
            <a:ext cx="4779174" cy="1200329"/>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a. </a:t>
            </a:r>
            <a:r>
              <a:rPr lang="en-IN" dirty="0">
                <a:solidFill>
                  <a:schemeClr val="bg1"/>
                </a:solidFill>
                <a:latin typeface="Times New Roman" panose="02020603050405020304" pitchFamily="18" charset="0"/>
                <a:cs typeface="Times New Roman" panose="02020603050405020304" pitchFamily="18" charset="0"/>
              </a:rPr>
              <a:t>Satellite InSAR Sentinel-1 data at the watershed area around the bare/unvegetated area. There are 6 pixels selected to analyse the time series.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0603925-50A2-46F4-82AB-D2962167BD13}"/>
              </a:ext>
            </a:extLst>
          </p:cNvPr>
          <p:cNvSpPr txBox="1"/>
          <p:nvPr/>
        </p:nvSpPr>
        <p:spPr>
          <a:xfrm>
            <a:off x="126934" y="2642089"/>
            <a:ext cx="4884680" cy="1477328"/>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b</a:t>
            </a:r>
            <a:r>
              <a:rPr lang="en-IN" dirty="0">
                <a:solidFill>
                  <a:schemeClr val="bg1"/>
                </a:solidFill>
                <a:latin typeface="Times New Roman" panose="02020603050405020304" pitchFamily="18" charset="0"/>
                <a:cs typeface="Times New Roman" panose="02020603050405020304" pitchFamily="18" charset="0"/>
              </a:rPr>
              <a:t>. InSAR time series from the selected pixels around slopes near the road at the watershed area. Generally, linear deformation trends are observed around this area. Each colour indicates the selected pixel at figure </a:t>
            </a:r>
            <a:r>
              <a:rPr lang="en-IN" b="1" dirty="0">
                <a:solidFill>
                  <a:schemeClr val="bg1"/>
                </a:solidFill>
                <a:latin typeface="Times New Roman" panose="02020603050405020304" pitchFamily="18" charset="0"/>
                <a:cs typeface="Times New Roman" panose="02020603050405020304" pitchFamily="18" charset="0"/>
              </a:rPr>
              <a:t>a</a:t>
            </a:r>
            <a:r>
              <a:rPr lang="en-IN"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6826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98AE0-579A-726C-ACB4-B8C129C6D761}"/>
              </a:ext>
            </a:extLst>
          </p:cNvPr>
          <p:cNvSpPr/>
          <p:nvPr/>
        </p:nvSpPr>
        <p:spPr>
          <a:xfrm>
            <a:off x="0" y="-103518"/>
            <a:ext cx="12192000" cy="7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solidFill>
                  <a:schemeClr val="bg1"/>
                </a:solidFill>
                <a:latin typeface="Times New Roman" panose="02020603050405020304" pitchFamily="18" charset="0"/>
                <a:cs typeface="Times New Roman" panose="02020603050405020304" pitchFamily="18" charset="0"/>
              </a:rPr>
              <a:t>CONCLUSION </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5FBEE8B-F68D-1E45-AB56-35BCBC6DF9AC}"/>
              </a:ext>
            </a:extLst>
          </p:cNvPr>
          <p:cNvSpPr txBox="1"/>
          <p:nvPr/>
        </p:nvSpPr>
        <p:spPr>
          <a:xfrm>
            <a:off x="868837" y="1102936"/>
            <a:ext cx="10850252" cy="1877437"/>
          </a:xfrm>
          <a:prstGeom prst="rect">
            <a:avLst/>
          </a:prstGeom>
          <a:noFill/>
        </p:spPr>
        <p:txBody>
          <a:bodyPr wrap="square" rtlCol="0">
            <a:spAutoFit/>
          </a:bodyPr>
          <a:lstStyle/>
          <a:p>
            <a:r>
              <a:rPr lang="en-IN" dirty="0"/>
              <a:t> </a:t>
            </a:r>
            <a:r>
              <a:rPr lang="en-IN" sz="2000" b="1" dirty="0">
                <a:solidFill>
                  <a:schemeClr val="bg1"/>
                </a:solidFill>
                <a:latin typeface="Times New Roman" panose="02020603050405020304" pitchFamily="18" charset="0"/>
                <a:cs typeface="Times New Roman" panose="02020603050405020304" pitchFamily="18" charset="0"/>
              </a:rPr>
              <a:t>InSAR can help with dam safety</a:t>
            </a: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Surrounding Terrain and Slope Stability.</a:t>
            </a: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Monitoring Dam Structural Deformation</a:t>
            </a: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Early Warning and Risk Mitigation</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Long-Term Monitoring and Historical Analysis</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Reservoir Management</a:t>
            </a:r>
          </a:p>
        </p:txBody>
      </p:sp>
    </p:spTree>
    <p:extLst>
      <p:ext uri="{BB962C8B-B14F-4D97-AF65-F5344CB8AC3E}">
        <p14:creationId xmlns:p14="http://schemas.microsoft.com/office/powerpoint/2010/main" val="45371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3EA365-A9BD-D127-1F98-D99B3075B3A8}"/>
              </a:ext>
            </a:extLst>
          </p:cNvPr>
          <p:cNvSpPr/>
          <p:nvPr/>
        </p:nvSpPr>
        <p:spPr>
          <a:xfrm>
            <a:off x="0" y="0"/>
            <a:ext cx="12192000" cy="7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solidFill>
                  <a:schemeClr val="bg1"/>
                </a:solidFill>
                <a:latin typeface="Times New Roman" panose="02020603050405020304" pitchFamily="18" charset="0"/>
                <a:cs typeface="Times New Roman" panose="02020603050405020304" pitchFamily="18" charset="0"/>
              </a:rPr>
              <a:t>Reference -</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4821FA-F1E6-3F96-C107-8236C5408F92}"/>
              </a:ext>
            </a:extLst>
          </p:cNvPr>
          <p:cNvSpPr txBox="1"/>
          <p:nvPr/>
        </p:nvSpPr>
        <p:spPr>
          <a:xfrm>
            <a:off x="87923" y="940777"/>
            <a:ext cx="11553092" cy="4247317"/>
          </a:xfrm>
          <a:prstGeom prst="rect">
            <a:avLst/>
          </a:prstGeom>
          <a:noFill/>
        </p:spPr>
        <p:txBody>
          <a:bodyPr wrap="square" rtlCol="0">
            <a:spAutoFit/>
          </a:bodyPr>
          <a:lstStyle/>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chemeClr val="bg1"/>
                </a:solidFill>
                <a:latin typeface="Times New Roman" panose="02020603050405020304" pitchFamily="18" charset="0"/>
                <a:cs typeface="Times New Roman" panose="02020603050405020304" pitchFamily="18" charset="0"/>
              </a:rPr>
              <a:t>Marco Scaioni-et-all </a:t>
            </a:r>
            <a:r>
              <a:rPr lang="en-IN" dirty="0">
                <a:solidFill>
                  <a:schemeClr val="bg1"/>
                </a:solidFill>
                <a:latin typeface="Times New Roman" panose="02020603050405020304" pitchFamily="18" charset="0"/>
                <a:cs typeface="Times New Roman" panose="02020603050405020304" pitchFamily="18" charset="0"/>
              </a:rPr>
              <a:t>2018, Geodetic and Remote-Sensing Sensors for Dam Deformation Monitoring</a:t>
            </a:r>
            <a:r>
              <a:rPr lang="en-IN" dirty="0">
                <a:latin typeface="Times New Roman" panose="02020603050405020304" pitchFamily="18" charset="0"/>
                <a:cs typeface="Times New Roman" panose="02020603050405020304" pitchFamily="18" charset="0"/>
                <a:hlinkClick r:id="rId2"/>
              </a:rPr>
              <a:t> </a:t>
            </a:r>
            <a:r>
              <a:rPr lang="en-IN" dirty="0">
                <a:latin typeface="Times New Roman" panose="02020603050405020304" pitchFamily="18" charset="0"/>
                <a:cs typeface="Times New Roman" panose="02020603050405020304" pitchFamily="18" charset="0"/>
                <a:hlinkClick r:id="rId2"/>
              </a:rPr>
              <a:t>http://www.mdpi.com/journal/sensors</a:t>
            </a:r>
            <a:endParaRPr lang="en-IN" dirty="0">
              <a:latin typeface="Times New Roman" panose="02020603050405020304" pitchFamily="18" charset="0"/>
              <a:cs typeface="Times New Roman" panose="02020603050405020304" pitchFamily="18" charset="0"/>
            </a:endParaRPr>
          </a:p>
          <a:p>
            <a:endParaRPr lang="en-IN" i="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chemeClr val="bg1"/>
                </a:solidFill>
                <a:latin typeface="Times New Roman" panose="02020603050405020304" pitchFamily="18" charset="0"/>
                <a:cs typeface="Times New Roman" panose="02020603050405020304" pitchFamily="18" charset="0"/>
              </a:rPr>
              <a:t>Fábio F. Gama 1-et-al 2020</a:t>
            </a:r>
            <a:r>
              <a:rPr lang="en-IN" dirty="0">
                <a:solidFill>
                  <a:schemeClr val="bg1"/>
                </a:solidFill>
                <a:latin typeface="Times New Roman" panose="02020603050405020304" pitchFamily="18" charset="0"/>
                <a:cs typeface="Times New Roman" panose="02020603050405020304" pitchFamily="18" charset="0"/>
              </a:rPr>
              <a:t>,Deformations Prior to the Brumadinho Dam Collapse</a:t>
            </a:r>
          </a:p>
          <a:p>
            <a:r>
              <a:rPr lang="en-IN" dirty="0">
                <a:solidFill>
                  <a:schemeClr val="bg1"/>
                </a:solidFill>
                <a:latin typeface="Times New Roman" panose="02020603050405020304" pitchFamily="18" charset="0"/>
                <a:cs typeface="Times New Roman" panose="02020603050405020304" pitchFamily="18" charset="0"/>
              </a:rPr>
              <a:t>     Revealed by Sentinel-1 InSAR Data Using SBAS and PSI Techniques, </a:t>
            </a: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 </a:t>
            </a:r>
            <a:r>
              <a:rPr lang="en-US" i="1" dirty="0">
                <a:solidFill>
                  <a:schemeClr val="bg1"/>
                </a:solidFill>
                <a:latin typeface="Times New Roman" panose="02020603050405020304" pitchFamily="18" charset="0"/>
                <a:cs typeface="Times New Roman" panose="02020603050405020304" pitchFamily="18" charset="0"/>
              </a:rPr>
              <a:t>goff-et-al</a:t>
            </a:r>
            <a:r>
              <a:rPr lang="en-US" dirty="0">
                <a:solidFill>
                  <a:schemeClr val="bg1"/>
                </a:solidFill>
                <a:latin typeface="Times New Roman" panose="02020603050405020304" pitchFamily="18" charset="0"/>
                <a:cs typeface="Times New Roman" panose="02020603050405020304" pitchFamily="18" charset="0"/>
              </a:rPr>
              <a:t>-2021-satellite-data-for-dam-safety-monitoring,  </a:t>
            </a:r>
            <a:r>
              <a:rPr lang="en-US" dirty="0">
                <a:latin typeface="Times New Roman" panose="02020603050405020304" pitchFamily="18" charset="0"/>
                <a:cs typeface="Times New Roman" panose="02020603050405020304" pitchFamily="18" charset="0"/>
                <a:hlinkClick r:id="rId3"/>
              </a:rPr>
              <a:t>https://doi.org/10.1680/jdare.21.00021</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solidFill>
                  <a:schemeClr val="bg1"/>
                </a:solidFill>
                <a:latin typeface="Times New Roman" panose="02020603050405020304" pitchFamily="18" charset="0"/>
                <a:cs typeface="Times New Roman" panose="02020603050405020304" pitchFamily="18" charset="0"/>
              </a:rPr>
              <a:t>Rahardian Dwitya- et-al </a:t>
            </a:r>
            <a:r>
              <a:rPr lang="en-US" dirty="0">
                <a:solidFill>
                  <a:schemeClr val="bg1"/>
                </a:solidFill>
                <a:latin typeface="Times New Roman" panose="02020603050405020304" pitchFamily="18" charset="0"/>
                <a:cs typeface="Times New Roman" panose="02020603050405020304" pitchFamily="18" charset="0"/>
              </a:rPr>
              <a:t>2024, IOP Conf. Ser.: Earth Environ. Sci. 1339 012037 </a:t>
            </a:r>
          </a:p>
          <a:p>
            <a:r>
              <a:rPr lang="en-US" dirty="0">
                <a:solidFill>
                  <a:schemeClr val="bg1"/>
                </a:solidFill>
                <a:latin typeface="Times New Roman" panose="02020603050405020304" pitchFamily="18" charset="0"/>
                <a:cs typeface="Times New Roman" panose="02020603050405020304" pitchFamily="18" charset="0"/>
              </a:rPr>
              <a:t>     Slope Stability Monitoring of Hydroelectric Dam and Upstream Watershed Areas Utilizing Satellite</a:t>
            </a:r>
          </a:p>
          <a:p>
            <a:r>
              <a:rPr lang="en-US" dirty="0">
                <a:solidFill>
                  <a:schemeClr val="bg1"/>
                </a:solidFill>
                <a:latin typeface="Times New Roman" panose="02020603050405020304" pitchFamily="18" charset="0"/>
                <a:cs typeface="Times New Roman" panose="02020603050405020304" pitchFamily="18" charset="0"/>
              </a:rPr>
              <a:t>     Interferometric Synthetic Aperture Radar (InSAR)</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476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0D73F1-3316-2788-A6A2-E1E4C986FEC5}"/>
              </a:ext>
            </a:extLst>
          </p:cNvPr>
          <p:cNvSpPr txBox="1"/>
          <p:nvPr/>
        </p:nvSpPr>
        <p:spPr>
          <a:xfrm>
            <a:off x="4025704" y="2471225"/>
            <a:ext cx="5557911" cy="830997"/>
          </a:xfrm>
          <a:prstGeom prst="rect">
            <a:avLst/>
          </a:prstGeom>
          <a:noFill/>
          <a:effectLst>
            <a:glow rad="101600">
              <a:schemeClr val="accent1">
                <a:satMod val="175000"/>
                <a:alpha val="40000"/>
              </a:schemeClr>
            </a:glow>
          </a:effectLst>
        </p:spPr>
        <p:txBody>
          <a:bodyPr wrap="square" rtlCol="0">
            <a:spAutoFit/>
          </a:bodyPr>
          <a:lstStyle/>
          <a:p>
            <a:r>
              <a:rPr lang="en-IN" sz="4800" b="1" dirty="0">
                <a:solidFill>
                  <a:schemeClr val="bg1"/>
                </a:solidFill>
                <a:latin typeface="Algerian" panose="04020705040A02060702" pitchFamily="82" charset="0"/>
              </a:rPr>
              <a:t>THANK YOU</a:t>
            </a:r>
            <a:endParaRPr lang="en-US" sz="4800" b="1" dirty="0">
              <a:solidFill>
                <a:schemeClr val="bg1"/>
              </a:solidFill>
              <a:latin typeface="Algerian" panose="04020705040A02060702" pitchFamily="82" charset="0"/>
            </a:endParaRPr>
          </a:p>
        </p:txBody>
      </p:sp>
    </p:spTree>
    <p:extLst>
      <p:ext uri="{BB962C8B-B14F-4D97-AF65-F5344CB8AC3E}">
        <p14:creationId xmlns:p14="http://schemas.microsoft.com/office/powerpoint/2010/main" val="379592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5DA3215-5BE6-F122-70BE-AC5DB59A726D}"/>
              </a:ext>
            </a:extLst>
          </p:cNvPr>
          <p:cNvSpPr/>
          <p:nvPr/>
        </p:nvSpPr>
        <p:spPr>
          <a:xfrm>
            <a:off x="1360282" y="1107440"/>
            <a:ext cx="9541398" cy="1955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IN" sz="2400" b="1" dirty="0">
                <a:solidFill>
                  <a:schemeClr val="bg1"/>
                </a:solidFill>
              </a:rPr>
              <a:t>Examining the Dam's:</a:t>
            </a:r>
          </a:p>
          <a:p>
            <a:pPr algn="just"/>
            <a:r>
              <a:rPr lang="en-IN" b="1" dirty="0">
                <a:solidFill>
                  <a:schemeClr val="bg1"/>
                </a:solidFill>
              </a:rPr>
              <a:t> </a:t>
            </a:r>
            <a:r>
              <a:rPr lang="en-IN" sz="2000" dirty="0">
                <a:solidFill>
                  <a:schemeClr val="bg1"/>
                </a:solidFill>
                <a:latin typeface="Times New Roman" panose="02020603050405020304" pitchFamily="18" charset="0"/>
                <a:cs typeface="Times New Roman" panose="02020603050405020304" pitchFamily="18" charset="0"/>
              </a:rPr>
              <a:t>Using advanced satellite imaging technology, the movement pattern of a dam or reservoir rim over time can be monitored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DF85470-88ED-DAF6-FE84-3BD37550BBD6}"/>
              </a:ext>
            </a:extLst>
          </p:cNvPr>
          <p:cNvSpPr/>
          <p:nvPr/>
        </p:nvSpPr>
        <p:spPr>
          <a:xfrm>
            <a:off x="3456071" y="4297680"/>
            <a:ext cx="5349819" cy="172083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b="1" dirty="0">
                <a:latin typeface="Times New Roman" panose="02020603050405020304" pitchFamily="18" charset="0"/>
                <a:cs typeface="Times New Roman" panose="02020603050405020304" pitchFamily="18" charset="0"/>
              </a:rPr>
              <a:t>SATELLITE DATASET </a:t>
            </a:r>
          </a:p>
          <a:p>
            <a:r>
              <a:rPr lang="en-IN" sz="2000" b="1" dirty="0">
                <a:latin typeface="Times New Roman" panose="02020603050405020304" pitchFamily="18" charset="0"/>
                <a:cs typeface="Times New Roman" panose="02020603050405020304" pitchFamily="18" charset="0"/>
              </a:rPr>
              <a:t>InSAR(</a:t>
            </a:r>
            <a:r>
              <a:rPr lang="en-IN" sz="2000" dirty="0">
                <a:latin typeface="Times New Roman" panose="02020603050405020304" pitchFamily="18" charset="0"/>
                <a:cs typeface="Times New Roman" panose="02020603050405020304" pitchFamily="18" charset="0"/>
              </a:rPr>
              <a:t>Interferometric synthetic aperture radar )</a:t>
            </a:r>
          </a:p>
          <a:p>
            <a:r>
              <a:rPr lang="en-IN" sz="2000" b="1" dirty="0">
                <a:latin typeface="Times New Roman" panose="02020603050405020304" pitchFamily="18" charset="0"/>
                <a:cs typeface="Times New Roman" panose="02020603050405020304" pitchFamily="18" charset="0"/>
              </a:rPr>
              <a:t>DInSAR</a:t>
            </a:r>
            <a:r>
              <a:rPr lang="en-IN" sz="2000" dirty="0">
                <a:latin typeface="Times New Roman" panose="02020603050405020304" pitchFamily="18" charset="0"/>
                <a:cs typeface="Times New Roman" panose="02020603050405020304" pitchFamily="18" charset="0"/>
              </a:rPr>
              <a:t>(Differential SAR Interferometry)</a:t>
            </a:r>
            <a:r>
              <a:rPr lang="en-IN" sz="2000" b="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7B753B04-933B-6B0D-8277-B9760CC92B3D}"/>
              </a:ext>
            </a:extLst>
          </p:cNvPr>
          <p:cNvCxnSpPr>
            <a:cxnSpLocks/>
            <a:stCxn id="17" idx="2"/>
            <a:endCxn id="19" idx="0"/>
          </p:cNvCxnSpPr>
          <p:nvPr/>
        </p:nvCxnSpPr>
        <p:spPr>
          <a:xfrm>
            <a:off x="6130981" y="3063240"/>
            <a:ext cx="0" cy="12344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A4AE065E-1D55-BC77-EA27-F190F990EE60}"/>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RESEARCH  OBJECTIVES</a:t>
            </a:r>
            <a:endParaRPr lang="en-US" sz="2800" dirty="0"/>
          </a:p>
        </p:txBody>
      </p:sp>
    </p:spTree>
    <p:extLst>
      <p:ext uri="{BB962C8B-B14F-4D97-AF65-F5344CB8AC3E}">
        <p14:creationId xmlns:p14="http://schemas.microsoft.com/office/powerpoint/2010/main" val="22855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4DAC14-425B-BF5A-32EB-4D4CFACE2299}"/>
              </a:ext>
            </a:extLst>
          </p:cNvPr>
          <p:cNvSpPr txBox="1"/>
          <p:nvPr/>
        </p:nvSpPr>
        <p:spPr>
          <a:xfrm>
            <a:off x="201750" y="1043027"/>
            <a:ext cx="6420024" cy="4370427"/>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Interferometric synthetic aperture radar (InSAR) is a technique used to measure ground displacement. </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Synthetic aperture radar (SAR) satellites actively emit microwave radiation towards the Earth’s surface and measure the portion of it that returns. </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By comparing synthetic aperture radar measurements from two different dates, InSAR produces a measurement of the change in the ground position between the two dates. </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By comparing observations from many dates, the movement pattern of a dam or reservoir rim over time can be obtained.</a:t>
            </a:r>
          </a:p>
          <a:p>
            <a:pPr marL="0" indent="0" algn="just">
              <a:buNone/>
            </a:pPr>
            <a:endParaRPr lang="en-IN" sz="20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pic>
        <p:nvPicPr>
          <p:cNvPr id="4" name="Picture 3">
            <a:extLst>
              <a:ext uri="{FF2B5EF4-FFF2-40B4-BE49-F238E27FC236}">
                <a16:creationId xmlns:a16="http://schemas.microsoft.com/office/drawing/2014/main" id="{DFE1BCB8-3907-C8C1-566A-3FC178977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093" y="1137920"/>
            <a:ext cx="5420907" cy="3900267"/>
          </a:xfrm>
          <a:prstGeom prst="rect">
            <a:avLst/>
          </a:prstGeom>
        </p:spPr>
      </p:pic>
      <p:sp>
        <p:nvSpPr>
          <p:cNvPr id="3" name="Rectangle 2">
            <a:extLst>
              <a:ext uri="{FF2B5EF4-FFF2-40B4-BE49-F238E27FC236}">
                <a16:creationId xmlns:a16="http://schemas.microsoft.com/office/drawing/2014/main" id="{FB5E9891-3069-9947-A356-B376C9ACBBDD}"/>
              </a:ext>
            </a:extLst>
          </p:cNvPr>
          <p:cNvSpPr/>
          <p:nvPr/>
        </p:nvSpPr>
        <p:spPr>
          <a:xfrm>
            <a:off x="0" y="-1244"/>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I</a:t>
            </a:r>
            <a:r>
              <a:rPr lang="en-US" sz="2800" b="1" dirty="0">
                <a:latin typeface="Times New Roman" panose="02020603050405020304" pitchFamily="18" charset="0"/>
                <a:cs typeface="Times New Roman" panose="02020603050405020304" pitchFamily="18" charset="0"/>
              </a:rPr>
              <a:t>nSAR - RADAR</a:t>
            </a:r>
            <a:endParaRPr lang="en-US" sz="2800" dirty="0"/>
          </a:p>
        </p:txBody>
      </p:sp>
      <p:sp>
        <p:nvSpPr>
          <p:cNvPr id="7" name="TextBox 6">
            <a:extLst>
              <a:ext uri="{FF2B5EF4-FFF2-40B4-BE49-F238E27FC236}">
                <a16:creationId xmlns:a16="http://schemas.microsoft.com/office/drawing/2014/main" id="{AD554DBA-305D-E1CC-AE44-B1AB9EE111E0}"/>
              </a:ext>
            </a:extLst>
          </p:cNvPr>
          <p:cNvSpPr txBox="1"/>
          <p:nvPr/>
        </p:nvSpPr>
        <p:spPr>
          <a:xfrm>
            <a:off x="6621774" y="5803328"/>
            <a:ext cx="4930217" cy="64633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Reference- </a:t>
            </a:r>
            <a:r>
              <a:rPr lang="en-IN" dirty="0">
                <a:solidFill>
                  <a:schemeClr val="bg1"/>
                </a:solidFill>
                <a:latin typeface="Times New Roman" panose="02020603050405020304" pitchFamily="18" charset="0"/>
                <a:cs typeface="Times New Roman" panose="02020603050405020304" pitchFamily="18" charset="0"/>
              </a:rPr>
              <a:t>IIRS ISRO Digital Learning program</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12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85FFF-1893-82A3-F5E8-04B3D7263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874005"/>
            <a:ext cx="6934200" cy="4883239"/>
          </a:xfrm>
          <a:prstGeom prst="rect">
            <a:avLst/>
          </a:prstGeom>
        </p:spPr>
      </p:pic>
      <p:sp>
        <p:nvSpPr>
          <p:cNvPr id="6" name="TextBox 5">
            <a:extLst>
              <a:ext uri="{FF2B5EF4-FFF2-40B4-BE49-F238E27FC236}">
                <a16:creationId xmlns:a16="http://schemas.microsoft.com/office/drawing/2014/main" id="{134D0776-2316-E6BF-97EE-5BFFA41F91A9}"/>
              </a:ext>
            </a:extLst>
          </p:cNvPr>
          <p:cNvSpPr txBox="1"/>
          <p:nvPr/>
        </p:nvSpPr>
        <p:spPr>
          <a:xfrm>
            <a:off x="305190" y="1305793"/>
            <a:ext cx="4677508" cy="3139321"/>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Radar signal has two component</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Amplitude – provide data about ground , is there any vegetation or mountain, just like optical imagery.</a:t>
            </a:r>
          </a:p>
          <a:p>
            <a:pPr marL="285750" indent="-285750">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Phase- it give idea about change of ground displacement , deformation in land over a time, Phase is a function of the distance from the satellite to the ground.</a:t>
            </a:r>
          </a:p>
          <a:p>
            <a:pPr marL="285750" indent="-285750">
              <a:buFont typeface="Arial" panose="020B0604020202020204" pitchFamily="34" charset="0"/>
              <a:buChar char="•"/>
            </a:pPr>
            <a:endParaRPr lang="en-US" dirty="0">
              <a:solidFill>
                <a:schemeClr val="bg1"/>
              </a:solidFill>
            </a:endParaRPr>
          </a:p>
        </p:txBody>
      </p:sp>
      <p:sp>
        <p:nvSpPr>
          <p:cNvPr id="8" name="Rectangle 7">
            <a:extLst>
              <a:ext uri="{FF2B5EF4-FFF2-40B4-BE49-F238E27FC236}">
                <a16:creationId xmlns:a16="http://schemas.microsoft.com/office/drawing/2014/main" id="{731571ED-AE8F-71A6-BDC6-9D32BFEB0162}"/>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chemeClr val="bg1"/>
                </a:solidFill>
                <a:latin typeface="Times New Roman" panose="02020603050405020304" pitchFamily="18" charset="0"/>
                <a:cs typeface="Times New Roman" panose="02020603050405020304" pitchFamily="18" charset="0"/>
              </a:rPr>
              <a:t>AMPLITUDE AND PHASE </a:t>
            </a:r>
            <a:r>
              <a:rPr lang="en-IN" sz="2800" b="1" dirty="0">
                <a:latin typeface="Times New Roman" panose="02020603050405020304" pitchFamily="18" charset="0"/>
                <a:cs typeface="Times New Roman" panose="02020603050405020304" pitchFamily="18" charset="0"/>
              </a:rPr>
              <a:t> OF ECHO RECORDED AT THE SATELLITE </a:t>
            </a:r>
            <a:endParaRPr lang="en-US" sz="2800" b="1" dirty="0">
              <a:solidFill>
                <a:schemeClr val="bg1"/>
              </a:solidFill>
            </a:endParaRPr>
          </a:p>
        </p:txBody>
      </p:sp>
      <p:sp>
        <p:nvSpPr>
          <p:cNvPr id="9" name="TextBox 8">
            <a:extLst>
              <a:ext uri="{FF2B5EF4-FFF2-40B4-BE49-F238E27FC236}">
                <a16:creationId xmlns:a16="http://schemas.microsoft.com/office/drawing/2014/main" id="{731EB502-4C5F-7023-3F48-7EF7EE420606}"/>
              </a:ext>
            </a:extLst>
          </p:cNvPr>
          <p:cNvSpPr txBox="1"/>
          <p:nvPr/>
        </p:nvSpPr>
        <p:spPr>
          <a:xfrm>
            <a:off x="603315" y="5110913"/>
            <a:ext cx="4930217" cy="64633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Reference- </a:t>
            </a:r>
            <a:r>
              <a:rPr lang="en-IN" dirty="0">
                <a:solidFill>
                  <a:schemeClr val="bg1"/>
                </a:solidFill>
                <a:latin typeface="Times New Roman" panose="02020603050405020304" pitchFamily="18" charset="0"/>
                <a:cs typeface="Times New Roman" panose="02020603050405020304" pitchFamily="18" charset="0"/>
              </a:rPr>
              <a:t>IIRS ISRO Digital Learning program</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80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9AFF82-2740-6FD8-96DD-13AB9A67C6C7}"/>
              </a:ext>
            </a:extLst>
          </p:cNvPr>
          <p:cNvPicPr>
            <a:picLocks noChangeAspect="1"/>
          </p:cNvPicPr>
          <p:nvPr/>
        </p:nvPicPr>
        <p:blipFill>
          <a:blip r:embed="rId2"/>
          <a:stretch>
            <a:fillRect/>
          </a:stretch>
        </p:blipFill>
        <p:spPr>
          <a:xfrm>
            <a:off x="4637257" y="971592"/>
            <a:ext cx="7554743" cy="5497342"/>
          </a:xfrm>
          <a:prstGeom prst="rect">
            <a:avLst/>
          </a:prstGeom>
        </p:spPr>
      </p:pic>
      <p:sp>
        <p:nvSpPr>
          <p:cNvPr id="5" name="TextBox 4">
            <a:extLst>
              <a:ext uri="{FF2B5EF4-FFF2-40B4-BE49-F238E27FC236}">
                <a16:creationId xmlns:a16="http://schemas.microsoft.com/office/drawing/2014/main" id="{2F7CC108-ADAE-4671-5DCB-D0797A8E5F6F}"/>
              </a:ext>
            </a:extLst>
          </p:cNvPr>
          <p:cNvSpPr txBox="1"/>
          <p:nvPr/>
        </p:nvSpPr>
        <p:spPr>
          <a:xfrm>
            <a:off x="250188" y="971592"/>
            <a:ext cx="4230371" cy="2554545"/>
          </a:xfrm>
          <a:prstGeom prst="rect">
            <a:avLst/>
          </a:prstGeom>
          <a:noFill/>
          <a:ln>
            <a:solidFill>
              <a:schemeClr val="bg1"/>
            </a:solidFill>
          </a:ln>
        </p:spPr>
        <p:txBody>
          <a:bodyPr wrap="square" rtlCol="0">
            <a:spAutoFit/>
          </a:bodyPr>
          <a:lstStyle/>
          <a:p>
            <a:pPr marL="0" indent="0" algn="just">
              <a:buNone/>
            </a:pPr>
            <a:r>
              <a:rPr lang="en-IN" sz="2000" dirty="0">
                <a:solidFill>
                  <a:schemeClr val="bg1"/>
                </a:solidFill>
                <a:latin typeface="Times New Roman" panose="02020603050405020304" pitchFamily="18" charset="0"/>
                <a:cs typeface="Times New Roman" panose="02020603050405020304" pitchFamily="18" charset="0"/>
              </a:rPr>
              <a:t>An “</a:t>
            </a:r>
            <a:r>
              <a:rPr lang="en-IN" sz="2000" b="1" dirty="0">
                <a:solidFill>
                  <a:schemeClr val="bg1"/>
                </a:solidFill>
                <a:latin typeface="Times New Roman" panose="02020603050405020304" pitchFamily="18" charset="0"/>
                <a:cs typeface="Times New Roman" panose="02020603050405020304" pitchFamily="18" charset="0"/>
              </a:rPr>
              <a:t>interferogram</a:t>
            </a:r>
            <a:r>
              <a:rPr lang="en-IN" sz="2000" dirty="0">
                <a:solidFill>
                  <a:schemeClr val="bg1"/>
                </a:solidFill>
                <a:latin typeface="Times New Roman" panose="02020603050405020304" pitchFamily="18" charset="0"/>
                <a:cs typeface="Times New Roman" panose="02020603050405020304" pitchFamily="18" charset="0"/>
              </a:rPr>
              <a:t>” is a complex image :</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Its magnitude related to correlation.</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Its phase is related to geometry difference.</a:t>
            </a:r>
          </a:p>
          <a:p>
            <a:pPr marL="342900"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Displacement</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Velocity</a:t>
            </a:r>
          </a:p>
          <a:p>
            <a:pPr marL="285750" indent="-28575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Acceleration</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25A0573-D4FD-1694-B7FC-BD1539D9042E}"/>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SAR INTERFEROMETRY EXAMPLE</a:t>
            </a:r>
            <a:endParaRPr lang="en-US" sz="2800" dirty="0"/>
          </a:p>
        </p:txBody>
      </p:sp>
      <p:sp>
        <p:nvSpPr>
          <p:cNvPr id="9" name="TextBox 8">
            <a:extLst>
              <a:ext uri="{FF2B5EF4-FFF2-40B4-BE49-F238E27FC236}">
                <a16:creationId xmlns:a16="http://schemas.microsoft.com/office/drawing/2014/main" id="{8CFA6D42-DA3E-2FCA-EBDB-CD29E8F2B049}"/>
              </a:ext>
            </a:extLst>
          </p:cNvPr>
          <p:cNvSpPr txBox="1"/>
          <p:nvPr/>
        </p:nvSpPr>
        <p:spPr>
          <a:xfrm>
            <a:off x="0" y="5137608"/>
            <a:ext cx="4930217" cy="646331"/>
          </a:xfrm>
          <a:prstGeom prst="rect">
            <a:avLst/>
          </a:prstGeom>
          <a:noFill/>
        </p:spPr>
        <p:txBody>
          <a:bodyPr wrap="square" rtlCol="0">
            <a:spAutoFit/>
          </a:bodyPr>
          <a:lstStyle/>
          <a:p>
            <a:r>
              <a:rPr lang="en-IN" b="1" dirty="0">
                <a:solidFill>
                  <a:schemeClr val="bg1"/>
                </a:solidFill>
                <a:latin typeface="Times New Roman" panose="02020603050405020304" pitchFamily="18" charset="0"/>
                <a:cs typeface="Times New Roman" panose="02020603050405020304" pitchFamily="18" charset="0"/>
              </a:rPr>
              <a:t>Figure Reference- </a:t>
            </a:r>
            <a:r>
              <a:rPr lang="en-IN" dirty="0">
                <a:solidFill>
                  <a:schemeClr val="bg1"/>
                </a:solidFill>
                <a:latin typeface="Times New Roman" panose="02020603050405020304" pitchFamily="18" charset="0"/>
                <a:cs typeface="Times New Roman" panose="02020603050405020304" pitchFamily="18" charset="0"/>
              </a:rPr>
              <a:t>IIRS ISRO Digital Learning program</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53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DED478-0451-3C78-F71C-4B8A9E879120}"/>
              </a:ext>
            </a:extLst>
          </p:cNvPr>
          <p:cNvSpPr/>
          <p:nvPr/>
        </p:nvSpPr>
        <p:spPr>
          <a:xfrm>
            <a:off x="0" y="0"/>
            <a:ext cx="12192000" cy="748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MULTI‑TEMPORAL SAR INTERFEROMETRY </a:t>
            </a:r>
            <a:r>
              <a:rPr lang="en-IN" sz="2800" b="1" dirty="0">
                <a:solidFill>
                  <a:schemeClr val="bg1"/>
                </a:solidFill>
                <a:latin typeface="Times New Roman" panose="02020603050405020304" pitchFamily="18" charset="0"/>
                <a:ea typeface="Artifakt Element Heavy" panose="020B0B03050000020004" pitchFamily="34" charset="0"/>
                <a:cs typeface="Times New Roman" panose="02020603050405020304" pitchFamily="18" charset="0"/>
              </a:rPr>
              <a:t>TECHNIQUES</a:t>
            </a:r>
            <a:r>
              <a:rPr lang="en-US" sz="2800" b="1"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1C1768C-68DE-1A8A-7014-CEB1D216F680}"/>
              </a:ext>
            </a:extLst>
          </p:cNvPr>
          <p:cNvSpPr/>
          <p:nvPr/>
        </p:nvSpPr>
        <p:spPr>
          <a:xfrm>
            <a:off x="402979" y="857249"/>
            <a:ext cx="11280530" cy="6594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Differential SAR Interferometry</a:t>
            </a:r>
            <a:endParaRPr lang="en-US"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AA4D7D7-65AC-8ED6-41B1-738D4F94A04F}"/>
              </a:ext>
            </a:extLst>
          </p:cNvPr>
          <p:cNvSpPr/>
          <p:nvPr/>
        </p:nvSpPr>
        <p:spPr>
          <a:xfrm>
            <a:off x="290874" y="2061797"/>
            <a:ext cx="3565280" cy="7781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Classical DInSAR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09D25D5-73DD-F4CA-8F2F-582C23920EF7}"/>
              </a:ext>
            </a:extLst>
          </p:cNvPr>
          <p:cNvSpPr/>
          <p:nvPr/>
        </p:nvSpPr>
        <p:spPr>
          <a:xfrm>
            <a:off x="4214444" y="2061797"/>
            <a:ext cx="3565280" cy="7781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Small Baseline Subset (SBAS)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3C0459F-AA05-BE92-8899-F297649698F3}"/>
              </a:ext>
            </a:extLst>
          </p:cNvPr>
          <p:cNvSpPr/>
          <p:nvPr/>
        </p:nvSpPr>
        <p:spPr>
          <a:xfrm>
            <a:off x="8085221" y="2140927"/>
            <a:ext cx="3955845" cy="9716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000" dirty="0">
                <a:solidFill>
                  <a:schemeClr val="bg1"/>
                </a:solidFill>
                <a:latin typeface="Times New Roman" panose="02020603050405020304" pitchFamily="18" charset="0"/>
                <a:cs typeface="Times New Roman" panose="02020603050405020304" pitchFamily="18" charset="0"/>
              </a:rPr>
              <a:t>Persistent Scatterer Interferometry (PSI)</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03FBC02-8A77-C42E-2973-68BF7D64B7F7}"/>
              </a:ext>
            </a:extLst>
          </p:cNvPr>
          <p:cNvSpPr/>
          <p:nvPr/>
        </p:nvSpPr>
        <p:spPr>
          <a:xfrm>
            <a:off x="376598" y="2977505"/>
            <a:ext cx="3393831" cy="3851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Analysis of  Single interferogram</a:t>
            </a:r>
          </a:p>
          <a:p>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Wide Area (with gaps)</a:t>
            </a:r>
          </a:p>
          <a:p>
            <a:pPr marL="285750" indent="-285750" algn="just">
              <a:lnSpc>
                <a:spcPct val="2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Discrete Period</a:t>
            </a:r>
          </a:p>
          <a:p>
            <a:pPr marL="285750" indent="-28575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 Required a suitable and accurate DEM .</a:t>
            </a:r>
            <a:endParaRPr lang="en-IN" dirty="0"/>
          </a:p>
          <a:p>
            <a:pPr marL="285750" indent="-285750">
              <a:lnSpc>
                <a:spcPct val="150000"/>
              </a:lnSpc>
              <a:buFont typeface="Arial" panose="020B0604020202020204" pitchFamily="34" charset="0"/>
              <a:buChar char="•"/>
            </a:pPr>
            <a:endParaRPr lang="en-IN" dirty="0"/>
          </a:p>
          <a:p>
            <a:pPr>
              <a:lnSpc>
                <a:spcPct val="150000"/>
              </a:lnSpc>
            </a:pPr>
            <a:endParaRPr lang="en-US" dirty="0"/>
          </a:p>
        </p:txBody>
      </p:sp>
      <p:sp>
        <p:nvSpPr>
          <p:cNvPr id="10" name="Rectangle 9">
            <a:extLst>
              <a:ext uri="{FF2B5EF4-FFF2-40B4-BE49-F238E27FC236}">
                <a16:creationId xmlns:a16="http://schemas.microsoft.com/office/drawing/2014/main" id="{298F78C1-4CFD-81AE-2212-5DF9DA86835C}"/>
              </a:ext>
            </a:extLst>
          </p:cNvPr>
          <p:cNvSpPr/>
          <p:nvPr/>
        </p:nvSpPr>
        <p:spPr>
          <a:xfrm>
            <a:off x="4075926" y="3006971"/>
            <a:ext cx="3703798" cy="3851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nSpc>
                <a:spcPct val="2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Wide Area With lot of gaps </a:t>
            </a:r>
          </a:p>
          <a:p>
            <a:pPr marL="285750" indent="-285750">
              <a:lnSpc>
                <a:spcPct val="20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Short or long time series </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Require multi-looked interferograms.</a:t>
            </a:r>
          </a:p>
          <a:p>
            <a:pPr marL="285750" indent="-285750">
              <a:lnSpc>
                <a:spcPct val="200000"/>
              </a:lnSpc>
              <a:buFont typeface="Arial" panose="020B0604020202020204" pitchFamily="34" charset="0"/>
              <a:buChar char="•"/>
            </a:pPr>
            <a:endParaRPr lang="en-IN" dirty="0"/>
          </a:p>
          <a:p>
            <a:pPr marL="285750" indent="-285750">
              <a:lnSpc>
                <a:spcPct val="200000"/>
              </a:lnSpc>
              <a:buFont typeface="Arial" panose="020B0604020202020204" pitchFamily="34" charset="0"/>
              <a:buChar char="•"/>
            </a:pPr>
            <a:endParaRPr lang="en-IN" dirty="0"/>
          </a:p>
          <a:p>
            <a:pPr marL="285750" indent="-285750">
              <a:lnSpc>
                <a:spcPct val="200000"/>
              </a:lnSpc>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C74C19E9-515E-80C5-A4EC-6517B5E5BE1C}"/>
              </a:ext>
            </a:extLst>
          </p:cNvPr>
          <p:cNvSpPr/>
          <p:nvPr/>
        </p:nvSpPr>
        <p:spPr>
          <a:xfrm>
            <a:off x="8085221" y="3299119"/>
            <a:ext cx="3922837" cy="34772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Point-point with high density</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No limit of base line </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Long time series </a:t>
            </a:r>
          </a:p>
          <a:p>
            <a:pPr algn="just"/>
            <a:endParaRPr lang="en-IN" dirty="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US" dirty="0"/>
          </a:p>
        </p:txBody>
      </p:sp>
      <p:sp>
        <p:nvSpPr>
          <p:cNvPr id="12" name="Arrow: Down 11">
            <a:extLst>
              <a:ext uri="{FF2B5EF4-FFF2-40B4-BE49-F238E27FC236}">
                <a16:creationId xmlns:a16="http://schemas.microsoft.com/office/drawing/2014/main" id="{1E16A80C-A436-A9BB-4843-97E4CEACBDB3}"/>
              </a:ext>
            </a:extLst>
          </p:cNvPr>
          <p:cNvSpPr/>
          <p:nvPr/>
        </p:nvSpPr>
        <p:spPr>
          <a:xfrm>
            <a:off x="1862498" y="1534259"/>
            <a:ext cx="237386" cy="527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FBC94523-F018-DC89-2B47-52B91983179D}"/>
              </a:ext>
            </a:extLst>
          </p:cNvPr>
          <p:cNvSpPr/>
          <p:nvPr/>
        </p:nvSpPr>
        <p:spPr>
          <a:xfrm>
            <a:off x="5924551" y="1525465"/>
            <a:ext cx="237386" cy="527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359D319-6536-13E0-5CFF-853FC3F6F757}"/>
              </a:ext>
            </a:extLst>
          </p:cNvPr>
          <p:cNvSpPr/>
          <p:nvPr/>
        </p:nvSpPr>
        <p:spPr>
          <a:xfrm>
            <a:off x="9867911" y="1516672"/>
            <a:ext cx="237386" cy="6594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55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C69D7D-9A37-1A0F-A493-F74D7B32EA9E}"/>
              </a:ext>
            </a:extLst>
          </p:cNvPr>
          <p:cNvSpPr/>
          <p:nvPr/>
        </p:nvSpPr>
        <p:spPr>
          <a:xfrm>
            <a:off x="0" y="0"/>
            <a:ext cx="12191999" cy="7913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800" b="1" dirty="0">
                <a:solidFill>
                  <a:schemeClr val="bg1"/>
                </a:solidFill>
              </a:rPr>
              <a:t>                </a:t>
            </a:r>
            <a:r>
              <a:rPr lang="en-US" sz="2800" b="1" dirty="0">
                <a:solidFill>
                  <a:schemeClr val="bg1"/>
                </a:solidFill>
                <a:latin typeface="Times New Roman" panose="02020603050405020304" pitchFamily="18" charset="0"/>
                <a:cs typeface="Times New Roman" panose="02020603050405020304" pitchFamily="18" charset="0"/>
              </a:rPr>
              <a:t>SATELLITE -  SENTINEL-1 , </a:t>
            </a:r>
            <a:r>
              <a:rPr lang="en-US" sz="2800" b="1" dirty="0" err="1">
                <a:solidFill>
                  <a:schemeClr val="bg1"/>
                </a:solidFill>
                <a:latin typeface="Times New Roman" panose="02020603050405020304" pitchFamily="18" charset="0"/>
                <a:cs typeface="Times New Roman" panose="02020603050405020304" pitchFamily="18" charset="0"/>
              </a:rPr>
              <a:t>TerraSAR</a:t>
            </a:r>
            <a:r>
              <a:rPr lang="en-US" sz="2800" b="1" dirty="0">
                <a:solidFill>
                  <a:schemeClr val="bg1"/>
                </a:solidFill>
                <a:latin typeface="Times New Roman" panose="02020603050405020304" pitchFamily="18" charset="0"/>
                <a:cs typeface="Times New Roman" panose="02020603050405020304" pitchFamily="18" charset="0"/>
              </a:rPr>
              <a:t>-X, COSMO-</a:t>
            </a:r>
            <a:r>
              <a:rPr lang="en-US" sz="2800" b="1" dirty="0" err="1">
                <a:solidFill>
                  <a:schemeClr val="bg1"/>
                </a:solidFill>
                <a:latin typeface="Times New Roman" panose="02020603050405020304" pitchFamily="18" charset="0"/>
                <a:cs typeface="Times New Roman" panose="02020603050405020304" pitchFamily="18" charset="0"/>
              </a:rPr>
              <a:t>Skymed</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43548D-F52D-F656-BE88-719718029278}"/>
              </a:ext>
            </a:extLst>
          </p:cNvPr>
          <p:cNvSpPr txBox="1"/>
          <p:nvPr/>
        </p:nvSpPr>
        <p:spPr>
          <a:xfrm>
            <a:off x="13816938" y="-1545873"/>
            <a:ext cx="1017541" cy="473522"/>
          </a:xfrm>
          <a:prstGeom prst="rect">
            <a:avLst/>
          </a:prstGeom>
          <a:noFill/>
        </p:spPr>
        <p:txBody>
          <a:bodyPr wrap="square" rtlCol="0">
            <a:spAutoFit/>
          </a:bodyPr>
          <a:lstStyle/>
          <a:p>
            <a:endParaRPr lang="en-US" dirty="0"/>
          </a:p>
        </p:txBody>
      </p:sp>
      <p:sp>
        <p:nvSpPr>
          <p:cNvPr id="10" name="Rectangle: Single Corner Rounded 9">
            <a:extLst>
              <a:ext uri="{FF2B5EF4-FFF2-40B4-BE49-F238E27FC236}">
                <a16:creationId xmlns:a16="http://schemas.microsoft.com/office/drawing/2014/main" id="{C6B8F627-68EB-E0CB-EB57-E4F458CBABEF}"/>
              </a:ext>
            </a:extLst>
          </p:cNvPr>
          <p:cNvSpPr/>
          <p:nvPr/>
        </p:nvSpPr>
        <p:spPr>
          <a:xfrm>
            <a:off x="141965" y="4165655"/>
            <a:ext cx="3414112" cy="203132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IN" sz="2000" b="1" dirty="0">
                <a:solidFill>
                  <a:schemeClr val="bg1"/>
                </a:solidFill>
                <a:latin typeface="Times New Roman" panose="02020603050405020304" pitchFamily="18" charset="0"/>
                <a:cs typeface="Times New Roman" panose="02020603050405020304" pitchFamily="18" charset="0"/>
              </a:rPr>
              <a:t>High-Precision Monitoring </a:t>
            </a:r>
            <a:r>
              <a:rPr lang="en-IN" sz="2000" dirty="0">
                <a:solidFill>
                  <a:schemeClr val="bg1"/>
                </a:solidFill>
                <a:latin typeface="Times New Roman" panose="02020603050405020304" pitchFamily="18" charset="0"/>
                <a:cs typeface="Times New Roman" panose="02020603050405020304" pitchFamily="18" charset="0"/>
              </a:rPr>
              <a:t>Sentinel-1 InSAR can detect ground movements at a millimetre scale, crucial for identifying early signs of instability. </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Rectangle: Single Corner Rounded 10">
            <a:extLst>
              <a:ext uri="{FF2B5EF4-FFF2-40B4-BE49-F238E27FC236}">
                <a16:creationId xmlns:a16="http://schemas.microsoft.com/office/drawing/2014/main" id="{DF073BCF-E857-3A5D-6E2F-C0922C82582A}"/>
              </a:ext>
            </a:extLst>
          </p:cNvPr>
          <p:cNvSpPr/>
          <p:nvPr/>
        </p:nvSpPr>
        <p:spPr>
          <a:xfrm>
            <a:off x="3847912" y="4181191"/>
            <a:ext cx="3976291" cy="203132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IN" sz="2000" b="1" dirty="0">
                <a:solidFill>
                  <a:schemeClr val="bg1"/>
                </a:solidFill>
                <a:latin typeface="Times New Roman" panose="02020603050405020304" pitchFamily="18" charset="0"/>
                <a:cs typeface="Times New Roman" panose="02020603050405020304" pitchFamily="18" charset="0"/>
              </a:rPr>
              <a:t>Remote Sensing Capability</a:t>
            </a:r>
          </a:p>
          <a:p>
            <a:pPr algn="just"/>
            <a:r>
              <a:rPr lang="en-IN" sz="2000" dirty="0">
                <a:solidFill>
                  <a:schemeClr val="bg1"/>
                </a:solidFill>
                <a:latin typeface="Times New Roman" panose="02020603050405020304" pitchFamily="18" charset="0"/>
                <a:cs typeface="Times New Roman" panose="02020603050405020304" pitchFamily="18" charset="0"/>
              </a:rPr>
              <a:t> InSAR technology allows for continuous monitoring of large and remote areas, providing data without the need for physical presence on-site.</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2" name="Rectangle: Single Corner Rounded 11">
            <a:extLst>
              <a:ext uri="{FF2B5EF4-FFF2-40B4-BE49-F238E27FC236}">
                <a16:creationId xmlns:a16="http://schemas.microsoft.com/office/drawing/2014/main" id="{D355318F-3FA1-F076-9394-16DF76D38276}"/>
              </a:ext>
            </a:extLst>
          </p:cNvPr>
          <p:cNvSpPr/>
          <p:nvPr/>
        </p:nvSpPr>
        <p:spPr>
          <a:xfrm>
            <a:off x="8268674" y="4162338"/>
            <a:ext cx="3497814" cy="203132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IN" sz="2000" b="1" dirty="0">
                <a:solidFill>
                  <a:schemeClr val="bg1"/>
                </a:solidFill>
                <a:latin typeface="Times New Roman" panose="02020603050405020304" pitchFamily="18" charset="0"/>
                <a:cs typeface="Times New Roman" panose="02020603050405020304" pitchFamily="18" charset="0"/>
              </a:rPr>
              <a:t>Cost-Effective Solution</a:t>
            </a:r>
          </a:p>
          <a:p>
            <a:pPr algn="just"/>
            <a:r>
              <a:rPr lang="en-IN" sz="2000" b="1" dirty="0">
                <a:solidFill>
                  <a:schemeClr val="bg1"/>
                </a:solidFill>
                <a:latin typeface="Times New Roman" panose="02020603050405020304" pitchFamily="18" charset="0"/>
                <a:cs typeface="Times New Roman" panose="02020603050405020304" pitchFamily="18" charset="0"/>
              </a:rPr>
              <a:t> </a:t>
            </a:r>
            <a:r>
              <a:rPr lang="en-IN" sz="2000" dirty="0">
                <a:solidFill>
                  <a:schemeClr val="bg1"/>
                </a:solidFill>
                <a:latin typeface="Times New Roman" panose="02020603050405020304" pitchFamily="18" charset="0"/>
                <a:cs typeface="Times New Roman" panose="02020603050405020304" pitchFamily="18" charset="0"/>
              </a:rPr>
              <a:t>Using satellite-based monitoring can reduce the cost and logistical challenges associated with ground-based monitoring systems.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DA32F1A9-83ED-3AC0-278F-4926076F857D}"/>
              </a:ext>
            </a:extLst>
          </p:cNvPr>
          <p:cNvSpPr/>
          <p:nvPr/>
        </p:nvSpPr>
        <p:spPr>
          <a:xfrm>
            <a:off x="141849" y="953635"/>
            <a:ext cx="11735924" cy="182727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Open data policy are the European Space Agency’s twin sentinel-1A and sentinel-1B satellites. </a:t>
            </a:r>
          </a:p>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They have data since 2014 and 2016, </a:t>
            </a:r>
          </a:p>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two more sentinel-1 satellites (1C and 1D) are in development to ensure continuity into the future (ESA, 2015).</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5" name="Arrow: Right 14">
            <a:extLst>
              <a:ext uri="{FF2B5EF4-FFF2-40B4-BE49-F238E27FC236}">
                <a16:creationId xmlns:a16="http://schemas.microsoft.com/office/drawing/2014/main" id="{1AD2B569-1F41-C0C9-96D9-EB0F5579777F}"/>
              </a:ext>
            </a:extLst>
          </p:cNvPr>
          <p:cNvSpPr/>
          <p:nvPr/>
        </p:nvSpPr>
        <p:spPr>
          <a:xfrm>
            <a:off x="143771" y="3196695"/>
            <a:ext cx="3410499" cy="8803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Why Sentinel Satellite </a:t>
            </a:r>
            <a:endParaRPr lang="en-US" dirty="0"/>
          </a:p>
        </p:txBody>
      </p:sp>
    </p:spTree>
    <p:extLst>
      <p:ext uri="{BB962C8B-B14F-4D97-AF65-F5344CB8AC3E}">
        <p14:creationId xmlns:p14="http://schemas.microsoft.com/office/powerpoint/2010/main" val="61996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C5E282-AB41-BDC6-2DAA-C99FAA6C8E22}"/>
              </a:ext>
            </a:extLst>
          </p:cNvPr>
          <p:cNvSpPr/>
          <p:nvPr/>
        </p:nvSpPr>
        <p:spPr>
          <a:xfrm>
            <a:off x="1" y="-67912"/>
            <a:ext cx="12192000" cy="73721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200" b="1" dirty="0">
                <a:solidFill>
                  <a:schemeClr val="bg1"/>
                </a:solidFill>
                <a:latin typeface="Times New Roman" panose="02020603050405020304" pitchFamily="18" charset="0"/>
                <a:cs typeface="Times New Roman" panose="02020603050405020304" pitchFamily="18" charset="0"/>
              </a:rPr>
              <a:t>STUDY AREA 1</a:t>
            </a:r>
          </a:p>
        </p:txBody>
      </p:sp>
      <p:pic>
        <p:nvPicPr>
          <p:cNvPr id="4098" name="Picture 2">
            <a:extLst>
              <a:ext uri="{FF2B5EF4-FFF2-40B4-BE49-F238E27FC236}">
                <a16:creationId xmlns:a16="http://schemas.microsoft.com/office/drawing/2014/main" id="{E4A8CA62-BBE4-9D6E-B9A4-F288DE795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804" y="614182"/>
            <a:ext cx="8499232" cy="5320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001FF3-2728-B8A1-23F1-401B29EF570E}"/>
              </a:ext>
            </a:extLst>
          </p:cNvPr>
          <p:cNvSpPr txBox="1"/>
          <p:nvPr/>
        </p:nvSpPr>
        <p:spPr>
          <a:xfrm>
            <a:off x="49090" y="5934670"/>
            <a:ext cx="12093819" cy="923330"/>
          </a:xfrm>
          <a:prstGeom prst="rect">
            <a:avLst/>
          </a:prstGeom>
          <a:noFill/>
        </p:spPr>
        <p:txBody>
          <a:bodyPr wrap="square" rtlCol="0">
            <a:spAutoFit/>
          </a:bodyPr>
          <a:lstStyle/>
          <a:p>
            <a:pPr algn="just"/>
            <a:r>
              <a:rPr lang="en-US" b="1" dirty="0">
                <a:solidFill>
                  <a:schemeClr val="bg1"/>
                </a:solidFill>
                <a:latin typeface="Times New Roman" panose="02020603050405020304" pitchFamily="18" charset="0"/>
                <a:cs typeface="Times New Roman" panose="02020603050405020304" pitchFamily="18" charset="0"/>
              </a:rPr>
              <a:t>Figure 1. </a:t>
            </a:r>
            <a:r>
              <a:rPr lang="en-US" dirty="0">
                <a:solidFill>
                  <a:schemeClr val="bg1"/>
                </a:solidFill>
                <a:latin typeface="Times New Roman" panose="02020603050405020304" pitchFamily="18" charset="0"/>
                <a:cs typeface="Times New Roman" panose="02020603050405020304" pitchFamily="18" charset="0"/>
              </a:rPr>
              <a:t>(a) Study area location in Minas Gerais state/Brazil; (b) Location of Paraopeba Iron Complexvin the Brumadinho municipality; (c) Paraopeba Iron Complex showing tailings Dam I and hydric Dam VI, ancillary mining structures such as ore treatment installation (ITM), rail network, access roads, and a Sentinel-1B descending orbit ground track.</a:t>
            </a:r>
          </a:p>
        </p:txBody>
      </p:sp>
    </p:spTree>
    <p:extLst>
      <p:ext uri="{BB962C8B-B14F-4D97-AF65-F5344CB8AC3E}">
        <p14:creationId xmlns:p14="http://schemas.microsoft.com/office/powerpoint/2010/main" val="223261418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1728</TotalTime>
  <Words>1586</Words>
  <Application>Microsoft Office PowerPoint</Application>
  <PresentationFormat>Widescreen</PresentationFormat>
  <Paragraphs>173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Algerian</vt:lpstr>
      <vt:lpstr>Arial</vt:lpstr>
      <vt:lpstr>Century Gothic</vt:lpstr>
      <vt:lpstr>Times New Roman</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MANISH BHAGAT</dc:creator>
  <cp:lastModifiedBy>MANISH BHAGAT</cp:lastModifiedBy>
  <cp:revision>21</cp:revision>
  <dcterms:created xsi:type="dcterms:W3CDTF">2024-08-19T11:18:45Z</dcterms:created>
  <dcterms:modified xsi:type="dcterms:W3CDTF">2024-08-27T09:59:24Z</dcterms:modified>
</cp:coreProperties>
</file>